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0" r:id="rId2"/>
    <p:sldId id="256" r:id="rId3"/>
    <p:sldId id="257" r:id="rId4"/>
    <p:sldId id="261" r:id="rId5"/>
    <p:sldId id="307" r:id="rId6"/>
    <p:sldId id="318" r:id="rId7"/>
    <p:sldId id="309" r:id="rId8"/>
    <p:sldId id="308" r:id="rId9"/>
    <p:sldId id="319" r:id="rId10"/>
    <p:sldId id="264" r:id="rId11"/>
    <p:sldId id="260" r:id="rId12"/>
    <p:sldId id="299" r:id="rId13"/>
    <p:sldId id="295" r:id="rId14"/>
    <p:sldId id="300" r:id="rId15"/>
    <p:sldId id="303" r:id="rId16"/>
    <p:sldId id="306" r:id="rId17"/>
    <p:sldId id="305" r:id="rId18"/>
    <p:sldId id="301" r:id="rId19"/>
    <p:sldId id="266" r:id="rId20"/>
    <p:sldId id="267" r:id="rId21"/>
    <p:sldId id="320" r:id="rId22"/>
    <p:sldId id="271" r:id="rId23"/>
    <p:sldId id="315" r:id="rId24"/>
    <p:sldId id="262" r:id="rId25"/>
    <p:sldId id="263" r:id="rId26"/>
    <p:sldId id="265" r:id="rId27"/>
    <p:sldId id="316" r:id="rId28"/>
    <p:sldId id="268" r:id="rId29"/>
    <p:sldId id="317" r:id="rId30"/>
    <p:sldId id="269" r:id="rId31"/>
    <p:sldId id="270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C32"/>
    <a:srgbClr val="A910CC"/>
    <a:srgbClr val="008000"/>
    <a:srgbClr val="3A0D0C"/>
    <a:srgbClr val="1B1009"/>
    <a:srgbClr val="380C0B"/>
    <a:srgbClr val="3C0904"/>
    <a:srgbClr val="018101"/>
    <a:srgbClr val="A40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78C99-2EE4-4EA3-A58B-3E33272B2C15}" v="56" dt="2024-12-17T19:08:35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6283" autoAdjust="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ristotleuniversity-my.sharepoint.com/personal/agelaker_office365_auth_gr/Documents/&#917;&#960;&#953;&#966;&#940;&#957;&#949;&#953;&#945;%20&#949;&#961;&#947;&#945;&#963;&#943;&#945;&#962;/resultsLND021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ristotleuniversity-my.sharepoint.com/personal/gkatsipis_office365_auth_gr/Documents/LND/BioPad/Results/&#913;&#960;&#959;&#964;&#949;&#955;&#941;&#963;&#956;&#945;&#964;&#945;%20050924/RN_&#913;&#946;7_dil_AuMNPs%20Co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ristotleuniversity-my.sharepoint.com/personal/gkatsipis_office365_auth_gr/Documents/LND/BioPad/Results/&#913;&#960;&#959;&#964;&#949;&#955;&#941;&#963;&#956;&#945;&#964;&#945;%20050924/RN_&#913;&#946;7_dil_AuMNPs%20Co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'pH evaluation'!$M$1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'pH evaluation'!$N$2:$N$6</c:f>
                <c:numCache>
                  <c:formatCode>General</c:formatCode>
                  <c:ptCount val="5"/>
                  <c:pt idx="0">
                    <c:v>1.3598207330510521E-2</c:v>
                  </c:pt>
                  <c:pt idx="1">
                    <c:v>1.9037490262714733E-2</c:v>
                  </c:pt>
                  <c:pt idx="2">
                    <c:v>3.2635697593225273E-2</c:v>
                  </c:pt>
                  <c:pt idx="3">
                    <c:v>1.359820733051054E-2</c:v>
                  </c:pt>
                  <c:pt idx="4">
                    <c:v>6.5271395186450545E-2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'pH evaluation'!$L$2:$L$6</c:f>
              <c:strCache>
                <c:ptCount val="5"/>
                <c:pt idx="0">
                  <c:v>H2O</c:v>
                </c:pt>
                <c:pt idx="1">
                  <c:v>3</c:v>
                </c:pt>
                <c:pt idx="2">
                  <c:v>5</c:v>
                </c:pt>
                <c:pt idx="3">
                  <c:v>7.4</c:v>
                </c:pt>
                <c:pt idx="4">
                  <c:v>8</c:v>
                </c:pt>
              </c:strCache>
            </c:strRef>
          </c:cat>
          <c:val>
            <c:numRef>
              <c:f>'pH evaluation'!$M$2:$M$6</c:f>
              <c:numCache>
                <c:formatCode>General</c:formatCode>
                <c:ptCount val="5"/>
                <c:pt idx="0">
                  <c:v>0.15769230769230769</c:v>
                </c:pt>
                <c:pt idx="1">
                  <c:v>0.20769230769230768</c:v>
                </c:pt>
                <c:pt idx="2">
                  <c:v>0.17499999999999999</c:v>
                </c:pt>
                <c:pt idx="3">
                  <c:v>0.19230769230769229</c:v>
                </c:pt>
                <c:pt idx="4">
                  <c:v>0.17884615384615385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4-47DB-8173-ADDF0F698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7714592"/>
        <c:axId val="727717952"/>
      </c:barChart>
      <c:catAx>
        <c:axId val="727714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pH</a:t>
                </a:r>
                <a:endParaRPr lang="el-GR" b="1"/>
              </a:p>
            </c:rich>
          </c:tx>
          <c:layout>
            <c:manualLayout>
              <c:xMode val="edge"/>
              <c:yMode val="edge"/>
              <c:x val="0.96241422023134371"/>
              <c:y val="0.824921480335644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27717952"/>
        <c:crosses val="autoZero"/>
        <c:auto val="1"/>
        <c:lblAlgn val="ctr"/>
        <c:lblOffset val="100"/>
        <c:noMultiLvlLbl val="0"/>
      </c:catAx>
      <c:valAx>
        <c:axId val="727717952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Bound Aptamer (</a:t>
                </a:r>
                <a:r>
                  <a:rPr lang="el-GR" dirty="0"/>
                  <a:t>μ</a:t>
                </a:r>
                <a:r>
                  <a:rPr lang="en-US" dirty="0"/>
                  <a:t>M)</a:t>
                </a:r>
                <a:endParaRPr lang="el-GR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2771459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l-G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rnv95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'[RN_Αβ7_dil_AuMNPs Core.xlsx]Φύλλο1'!$D$24:$D$25</c:f>
              <c:strCache>
                <c:ptCount val="2"/>
                <c:pt idx="0">
                  <c:v>RNV95</c:v>
                </c:pt>
                <c:pt idx="1">
                  <c:v>Freeze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'[RN_Αβ7_dil_AuMNPs Core.xlsx]Φύλλο1'!$B$26:$C$30</c:f>
              <c:strCache>
                <c:ptCount val="5"/>
                <c:pt idx="0">
                  <c:v>1/1</c:v>
                </c:pt>
                <c:pt idx="1">
                  <c:v>1/2</c:v>
                </c:pt>
                <c:pt idx="2">
                  <c:v>1/4</c:v>
                </c:pt>
                <c:pt idx="3">
                  <c:v>1/8</c:v>
                </c:pt>
                <c:pt idx="4">
                  <c:v>1/16</c:v>
                </c:pt>
              </c:strCache>
            </c:strRef>
          </c:cat>
          <c:val>
            <c:numRef>
              <c:f>'[RN_Αβ7_dil_AuMNPs Core.xlsx]Φύλλο1'!$D$26:$D$30</c:f>
              <c:numCache>
                <c:formatCode>General</c:formatCode>
                <c:ptCount val="5"/>
                <c:pt idx="0">
                  <c:v>20.97462514417532</c:v>
                </c:pt>
                <c:pt idx="1">
                  <c:v>13.921568627450979</c:v>
                </c:pt>
                <c:pt idx="2">
                  <c:v>7.9988465974625145</c:v>
                </c:pt>
                <c:pt idx="3">
                  <c:v>3.1199538638985</c:v>
                </c:pt>
                <c:pt idx="4">
                  <c:v>3.1141868512110729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0-458C-8B6C-28E2B632CF94}"/>
            </c:ext>
          </c:extLst>
        </c:ser>
        <c:ser>
          <c:idx val="1"/>
          <c:order val="1"/>
          <c:tx>
            <c:strRef>
              <c:f>'[RN_Αβ7_dil_AuMNPs Core.xlsx]Φύλλο1'!$E$24:$E$25</c:f>
              <c:strCache>
                <c:ptCount val="2"/>
                <c:pt idx="0">
                  <c:v>RNV95</c:v>
                </c:pt>
                <c:pt idx="1">
                  <c:v>pH 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'[RN_Αβ7_dil_AuMNPs Core.xlsx]Φύλλο1'!$B$26:$C$30</c:f>
              <c:strCache>
                <c:ptCount val="5"/>
                <c:pt idx="0">
                  <c:v>1/1</c:v>
                </c:pt>
                <c:pt idx="1">
                  <c:v>1/2</c:v>
                </c:pt>
                <c:pt idx="2">
                  <c:v>1/4</c:v>
                </c:pt>
                <c:pt idx="3">
                  <c:v>1/8</c:v>
                </c:pt>
                <c:pt idx="4">
                  <c:v>1/16</c:v>
                </c:pt>
              </c:strCache>
            </c:strRef>
          </c:cat>
          <c:val>
            <c:numRef>
              <c:f>'[RN_Αβ7_dil_AuMNPs Core.xlsx]Φύλλο1'!$E$26:$E$30</c:f>
              <c:numCache>
                <c:formatCode>General</c:formatCode>
                <c:ptCount val="5"/>
                <c:pt idx="0">
                  <c:v>19.169550173010382</c:v>
                </c:pt>
                <c:pt idx="1">
                  <c:v>16.30334486735871</c:v>
                </c:pt>
                <c:pt idx="2">
                  <c:v>3.6159169550173011</c:v>
                </c:pt>
                <c:pt idx="3">
                  <c:v>0.23068050749711647</c:v>
                </c:pt>
                <c:pt idx="4">
                  <c:v>0.22491349480968859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0-458C-8B6C-28E2B632C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2226976"/>
        <c:axId val="773909824"/>
      </c:barChart>
      <c:catAx>
        <c:axId val="292226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Core-Shell Au-Fe NPs dilution-fold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73909824"/>
        <c:crosses val="autoZero"/>
        <c:auto val="1"/>
        <c:lblAlgn val="ctr"/>
        <c:lblOffset val="100"/>
        <c:noMultiLvlLbl val="0"/>
      </c:catAx>
      <c:valAx>
        <c:axId val="77390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% </a:t>
                </a:r>
                <a:r>
                  <a:rPr lang="en-US"/>
                  <a:t>Aptamer Conjufation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9222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Ab7-92-1H1</a:t>
            </a:r>
            <a:endParaRPr lang="el-G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'[RN_Αβ7_dil_AuMNPs Core.xlsx]Φύλλο1'!$D$33:$D$34</c:f>
              <c:strCache>
                <c:ptCount val="2"/>
                <c:pt idx="0">
                  <c:v>Αβ7-92-1Η1</c:v>
                </c:pt>
                <c:pt idx="1">
                  <c:v>Freeze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'[RN_Αβ7_dil_AuMNPs Core.xlsx]Φύλλο1'!$B$35:$C$39</c:f>
              <c:strCache>
                <c:ptCount val="5"/>
                <c:pt idx="0">
                  <c:v>1/1</c:v>
                </c:pt>
                <c:pt idx="1">
                  <c:v>1/2</c:v>
                </c:pt>
                <c:pt idx="2">
                  <c:v>1/4</c:v>
                </c:pt>
                <c:pt idx="3">
                  <c:v>1/8</c:v>
                </c:pt>
                <c:pt idx="4">
                  <c:v>1/16</c:v>
                </c:pt>
              </c:strCache>
            </c:strRef>
          </c:cat>
          <c:val>
            <c:numRef>
              <c:f>'[RN_Αβ7_dil_AuMNPs Core.xlsx]Φύλλο1'!$D$35:$D$39</c:f>
              <c:numCache>
                <c:formatCode>General</c:formatCode>
                <c:ptCount val="5"/>
                <c:pt idx="0">
                  <c:v>29.569892473118284</c:v>
                </c:pt>
                <c:pt idx="1">
                  <c:v>25.729646697388628</c:v>
                </c:pt>
                <c:pt idx="2">
                  <c:v>11.213517665130569</c:v>
                </c:pt>
                <c:pt idx="3">
                  <c:v>1.9201228878648235</c:v>
                </c:pt>
                <c:pt idx="4">
                  <c:v>0.80645161290322576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A-42AE-A50D-F5949C3A4FC7}"/>
            </c:ext>
          </c:extLst>
        </c:ser>
        <c:ser>
          <c:idx val="1"/>
          <c:order val="1"/>
          <c:tx>
            <c:strRef>
              <c:f>'[RN_Αβ7_dil_AuMNPs Core.xlsx]Φύλλο1'!$E$33:$E$34</c:f>
              <c:strCache>
                <c:ptCount val="2"/>
                <c:pt idx="0">
                  <c:v>Αβ7-92-1Η1</c:v>
                </c:pt>
                <c:pt idx="1">
                  <c:v>pH 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'[RN_Αβ7_dil_AuMNPs Core.xlsx]Φύλλο1'!$B$35:$C$39</c:f>
              <c:strCache>
                <c:ptCount val="5"/>
                <c:pt idx="0">
                  <c:v>1/1</c:v>
                </c:pt>
                <c:pt idx="1">
                  <c:v>1/2</c:v>
                </c:pt>
                <c:pt idx="2">
                  <c:v>1/4</c:v>
                </c:pt>
                <c:pt idx="3">
                  <c:v>1/8</c:v>
                </c:pt>
                <c:pt idx="4">
                  <c:v>1/16</c:v>
                </c:pt>
              </c:strCache>
            </c:strRef>
          </c:cat>
          <c:val>
            <c:numRef>
              <c:f>'[RN_Αβ7_dil_AuMNPs Core.xlsx]Φύλλο1'!$E$35:$E$39</c:f>
              <c:numCache>
                <c:formatCode>General</c:formatCode>
                <c:ptCount val="5"/>
                <c:pt idx="0">
                  <c:v>24.70814132104455</c:v>
                </c:pt>
                <c:pt idx="1">
                  <c:v>20.111367127496159</c:v>
                </c:pt>
                <c:pt idx="2">
                  <c:v>9.5890937019969282</c:v>
                </c:pt>
                <c:pt idx="3">
                  <c:v>1.8471582181259598</c:v>
                </c:pt>
                <c:pt idx="4">
                  <c:v>0.2035330261136713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CA-42AE-A50D-F5949C3A4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20003888"/>
        <c:axId val="320004368"/>
      </c:barChart>
      <c:catAx>
        <c:axId val="320003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Core-Shell Au-Fe NPs dilution-fold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20004368"/>
        <c:crosses val="autoZero"/>
        <c:auto val="1"/>
        <c:lblAlgn val="ctr"/>
        <c:lblOffset val="100"/>
        <c:noMultiLvlLbl val="0"/>
      </c:catAx>
      <c:valAx>
        <c:axId val="32000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% </a:t>
                </a:r>
                <a:r>
                  <a:rPr lang="en-US"/>
                  <a:t>Aptamer Conjufation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2000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0.07303</cdr:x>
      <cdr:y>0.06806</cdr:y>
    </cdr:from>
    <cdr:to>
      <cdr:x>1</cdr:x>
      <cdr:y>0.06806</cdr:y>
    </cdr:to>
    <cdr:cxnSp macro="">
      <cdr:nvCxnSpPr>
        <cdr:cNvPr id="3" name="Ευθεία γραμμή σύνδεσης 2">
          <a:extLst xmlns:a="http://schemas.openxmlformats.org/drawingml/2006/main">
            <a:ext uri="{FF2B5EF4-FFF2-40B4-BE49-F238E27FC236}">
              <a16:creationId xmlns:a16="http://schemas.microsoft.com/office/drawing/2014/main" id="{1283E217-A0EC-4570-36AF-70415F7C0732}"/>
            </a:ext>
          </a:extLst>
        </cdr:cNvPr>
        <cdr:cNvCxnSpPr/>
      </cdr:nvCxnSpPr>
      <cdr:spPr>
        <a:xfrm xmlns:a="http://schemas.openxmlformats.org/drawingml/2006/main">
          <a:off x="1016891" y="369071"/>
          <a:ext cx="10120045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C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0.95236</cdr:x>
      <cdr:y>0.06427</cdr:y>
    </cdr:from>
    <cdr:to>
      <cdr:x>1</cdr:x>
      <cdr:y>0.12709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B938686-6639-6589-9F06-A4A7C2808D58}"/>
            </a:ext>
          </a:extLst>
        </cdr:cNvPr>
        <cdr:cNvSpPr txBox="1"/>
      </cdr:nvSpPr>
      <cdr:spPr>
        <a:xfrm xmlns:a="http://schemas.openxmlformats.org/drawingml/2006/main">
          <a:off x="10397197" y="348523"/>
          <a:ext cx="520150" cy="3406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kern="1200" dirty="0">
              <a:solidFill>
                <a:srgbClr val="FFC000"/>
              </a:solidFill>
            </a:rPr>
            <a:t>Au</a:t>
          </a:r>
          <a:endParaRPr lang="el-GR" sz="2000" b="1" kern="1200" dirty="0">
            <a:solidFill>
              <a:srgbClr val="FFC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E99B2-3FDE-4EA8-93D7-CACA4CEFF72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6826C-38D4-497D-B569-228081A96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TEM images revealed well-defined nanoparticles with a uniform distribution. The three TEM images in the first raw (a), (b) and (c) at different resolutions (500, 100, and 50 nm) show how Au -Fe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NPs dispersed onto the IP6 matrix. The presence of IP6 as a stabilizer and a bridging agent assembles Fe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nanoparticles (NPs) into a magnetic network nanostructure, which is easily dotted with Au nanoparticles (Au NPs). Low (d) and high (e and f) magnification of TEM images for core-shell Fe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@Au NPs depict the trend for clustering (d), as well as how gold shell covers the magnetite core (e and f).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6826C-38D4-497D-B569-228081A96F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6826C-38D4-497D-B569-228081A96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3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mp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135B4-4618-84EE-EA32-C51801780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7D868-0E6B-F344-6E72-CA9388997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3B9E8-B0C7-1B55-DBBE-CA5FB878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10D65-DD00-A6F0-3493-C3898A9A3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03805-AB28-D591-54CA-26AF3758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0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5712-9101-A406-BFEE-B76C78AC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E3584-3FD3-9D8B-96A3-A38A94C8E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7EDAB-2D57-090F-3CB5-79BD1AF1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F2AFE-96E8-25F5-2E11-59FB4C8C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D5AC8-0850-E0A8-2534-E3BF5977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5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B6D3E-856C-5256-72AC-3291A5C1F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A3E37-B97A-52DF-E76A-9092360AA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C59E-7AAF-0739-5CA5-AD6D538F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02532-B146-6374-22C1-F4C7E00D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D17D5-E645-228E-7276-93C0B1EB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36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page v1 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313E0DA-2148-4BD1-8D50-F94A8C3F87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516" y="4732527"/>
            <a:ext cx="5212730" cy="3783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2052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Full name of Presenter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F6D72FB-515B-4992-820C-4315541B32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516" y="5253938"/>
            <a:ext cx="5212730" cy="45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52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Leading Partner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D2DB702-C3F9-4A38-BB8C-2E0A77C54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512" y="332243"/>
            <a:ext cx="5647126" cy="34663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2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2622072-D680-4C5C-932B-CD5F2CDB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512" y="738588"/>
            <a:ext cx="5647126" cy="283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6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DD/MM/YYY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2A3348A-17A8-4F37-A3F1-134138A14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512" y="1062566"/>
            <a:ext cx="5647126" cy="2830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6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09DB7F1-E46F-4503-A428-156B76182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516" y="3978723"/>
            <a:ext cx="5212730" cy="6008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4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E52D1-648D-53DB-95DB-EBC2F6CB8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7" y="6156835"/>
            <a:ext cx="12215747" cy="701165"/>
          </a:xfrm>
          <a:prstGeom prst="rect">
            <a:avLst/>
          </a:prstGeom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77A4366A-5759-4BC0-1366-516A06CDDB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512" y="1618557"/>
            <a:ext cx="3891685" cy="1462837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2956F957-061D-8ADE-768E-14E187785F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12693" y="3081393"/>
            <a:ext cx="2606366" cy="77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104255" tIns="52127" rIns="104255" bIns="52127" anchor="t" anchorCtr="0">
            <a:spAutoFit/>
          </a:bodyPr>
          <a:lstStyle/>
          <a:p>
            <a:pPr marL="0" marR="0" lvl="0" indent="0" algn="just" defTabSz="1042507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12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6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 Graphene Bio-Platform for point-of-care early detection and monitoring of Alzheimer’s Disease</a:t>
            </a:r>
            <a:endParaRPr kumimoji="0" lang="en-GB" sz="91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4ADF89-12B3-785C-036A-C0B16D4F5ADF}"/>
              </a:ext>
            </a:extLst>
          </p:cNvPr>
          <p:cNvSpPr/>
          <p:nvPr userDrawn="1"/>
        </p:nvSpPr>
        <p:spPr>
          <a:xfrm>
            <a:off x="535753" y="6296759"/>
            <a:ext cx="7124067" cy="456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2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38837-65AD-7DB9-7E4E-F6CB7B86C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37198" b="33812"/>
          <a:stretch/>
        </p:blipFill>
        <p:spPr>
          <a:xfrm>
            <a:off x="1394376" y="6175963"/>
            <a:ext cx="8524294" cy="55530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0EA2911-2384-CFA7-2FE7-E78A2F2458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3" y="6274965"/>
            <a:ext cx="1034012" cy="4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8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4">
          <p15:clr>
            <a:srgbClr val="FBAE40"/>
          </p15:clr>
        </p15:guide>
        <p15:guide id="2" pos="33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C241-6774-3669-1148-AEDB077B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91891-FF27-FEE7-E17F-594E9637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CE3FD-EDFC-4EB3-CFF7-251D1DE3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0C6B0-B752-F965-EB5C-64F42A12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31459-5BFE-09E9-6A87-FA71F450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0F20-D532-A070-1E07-515F2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48258-97FC-4E2A-EAAA-2AD0678B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4B897-B5CD-7361-709F-5ED5A2D1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F41AB-802B-256A-E88B-18948B4B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B16BC-0664-7DCA-D51F-1FDE70450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4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857C-AFF1-286D-6EB6-98DC1819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5F805-0234-523C-057A-4E23294FE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76451-08B4-2BF4-3C47-A46C3FB7A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D681A-D4BD-D69F-2778-672119A5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0F972-B60F-6E80-2536-4BE0DC55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9A4AE-F757-0972-B33F-E57E9189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54E32-96ED-FBD1-9EB3-4A23DB45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2DBFD-EE27-A2C5-DCBE-AC3F754C9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A4C4-DCFE-CAFC-C698-91554FAF1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6AD06-29D7-AE29-220C-01062634E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B9CAB-12FF-3042-19CE-C9C113D39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173AB-9423-08B6-2094-531D7403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8B32B-9707-5BB9-E47A-A77FB765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687233-2556-FC0B-DE9D-57AA72CF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8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491D-5793-527D-3E99-AFCF8535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CC383-4804-0074-9297-9D4E1DEA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DB813-0E22-0AF5-2B4A-438F43E0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7D17-ADC5-202B-A879-B9A283C6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B8817-28ED-9654-B339-6F94069D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46FE9-36F3-7989-1BF8-82AAC1B5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D8CAB-A86D-CF24-BE73-BFAC96E1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9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B62A-B8E6-FFFF-FAFA-E6A3462F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A3F51-F68E-0445-CCBD-A33AE9AE1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3C932-E1FF-2728-CB90-D606435ED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E6BF2-979A-AE79-F85B-C183D938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5DA2B-82A7-263E-27C8-0BAD72A9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BBAE7-7A45-A47B-A9CA-861EC7207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F974-F291-7039-AD48-34D7B186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C7F7E-85D9-23D0-B712-488B566A5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83FA3-13DD-796D-5F6D-62164F984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7BB5B-89F3-B0B4-E147-C2AC89D0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6EF10-3140-6A26-3410-D819C80A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5E6A8-4EB3-311E-C7B9-8099251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FC016E-A55B-4D84-4749-4BCFFA0C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58CFF-7823-8918-9CDF-33395198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1316C-0D12-6DD0-586A-9D3DBFFF1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0CF3B4-8516-47A5-A545-BA8E80A3B1BB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2D04D-2ADA-C2CC-8D9F-4F7411320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08BF0-73FE-07B6-0AB5-BDA9472BA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057DC1-54E2-4D08-BA51-4617A50E4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4356/kona.202001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927775723007458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2/smll.201302604" TargetMode="External"/><Relationship Id="rId5" Type="http://schemas.openxmlformats.org/officeDocument/2006/relationships/hyperlink" Target="https://doi.org/10.1016/j.colsurfa.2023.131661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ciencedirect.com/science/article/abs/pii/S0925400512000639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16/j.snb.2012.01.040" TargetMode="Externa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17/06/relationships/model3d" Target="../media/model3d1.glb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microsoft.com/office/2017/06/relationships/model3d" Target="../media/model3d1.glb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4-58145-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nature.com/articles/s41598-024-58145-0" TargetMode="External"/><Relationship Id="rId7" Type="http://schemas.openxmlformats.org/officeDocument/2006/relationships/hyperlink" Target="https://www.mdpi.com/2312-7481/8/12/185" TargetMode="External"/><Relationship Id="rId12" Type="http://schemas.openxmlformats.org/officeDocument/2006/relationships/image" Target="../media/image9.png"/><Relationship Id="rId2" Type="http://schemas.openxmlformats.org/officeDocument/2006/relationships/hyperlink" Target="https://pmc.ncbi.nlm.nih.gov/articles/PMC7062369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dpi.com/1420-3049/25/19/4425" TargetMode="External"/><Relationship Id="rId11" Type="http://schemas.microsoft.com/office/2007/relationships/hdphoto" Target="../media/hdphoto1.wdp"/><Relationship Id="rId5" Type="http://schemas.openxmlformats.org/officeDocument/2006/relationships/hyperlink" Target="https://www.sciencedirect.com/science/article/abs/pii/S0925400512000639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www.sciencedirect.com/science/article/abs/pii/S0927775723007458" TargetMode="Externa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dpi.com/1420-3049/25/19/4425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microsoft.com/office/2007/relationships/hdphoto" Target="../media/hdphoto3.wdp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AA15DBB4-D1CA-955B-C7DF-3D2B2D8B3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Synthesis &amp; Characterization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3A1897-651E-00BF-5210-F96430244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AUTh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7056140-4544-0DD5-28AC-731C13B852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WP2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83F93A6-A755-08F8-E60E-EB35D33747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12" y="738588"/>
            <a:ext cx="5647126" cy="287002"/>
          </a:xfrm>
        </p:spPr>
        <p:txBody>
          <a:bodyPr/>
          <a:lstStyle/>
          <a:p>
            <a:r>
              <a:rPr kumimoji="0" lang="en-GB" altLang="el-G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Biomarkers binding and quantitative analysis</a:t>
            </a:r>
            <a:endParaRPr lang="el-GR" dirty="0"/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EBACEBB3-0C86-8A61-872A-38D6A592B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516" y="3978724"/>
            <a:ext cx="5560240" cy="610766"/>
          </a:xfrm>
        </p:spPr>
        <p:txBody>
          <a:bodyPr/>
          <a:lstStyle/>
          <a:p>
            <a:r>
              <a:rPr lang="en-US" dirty="0"/>
              <a:t>Magnetic Nanoparticles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363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BD8FE-6955-DF2B-BD16-05E41B995AB3}"/>
              </a:ext>
            </a:extLst>
          </p:cNvPr>
          <p:cNvSpPr txBox="1"/>
          <p:nvPr/>
        </p:nvSpPr>
        <p:spPr>
          <a:xfrm>
            <a:off x="-1" y="190807"/>
            <a:ext cx="4007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 Reference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C57C7-09A5-5B48-B501-C1F7CDAE8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2" y="2253205"/>
            <a:ext cx="6898322" cy="310256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983A2-E4F7-79D3-CDFA-68F6DEF67247}"/>
              </a:ext>
            </a:extLst>
          </p:cNvPr>
          <p:cNvSpPr txBox="1"/>
          <p:nvPr/>
        </p:nvSpPr>
        <p:spPr>
          <a:xfrm>
            <a:off x="5461004" y="977493"/>
            <a:ext cx="63862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This synthesis is based on J. Dong et al. work (</a:t>
            </a:r>
            <a:r>
              <a:rPr lang="en-US" sz="18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J. Dong et al. "Synthesis of precision gold nanoparticles using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Turkevich</a:t>
            </a:r>
            <a:r>
              <a:rPr lang="en-US" sz="1800" i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method." KONA Powder and Particle Journal 37 (2020): 224-232, </a:t>
            </a:r>
            <a:r>
              <a:rPr lang="en-US" sz="1800" i="1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https://doi.org/10.14356/kona.2020011</a:t>
            </a:r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) and is used to fabricate the reference sample of Au-NPs. A schematic illustration of the synthetic procedure is given in Fig. 3.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E5810-0489-29EC-FF18-08D89EF5933E}"/>
              </a:ext>
            </a:extLst>
          </p:cNvPr>
          <p:cNvSpPr txBox="1"/>
          <p:nvPr/>
        </p:nvSpPr>
        <p:spPr>
          <a:xfrm>
            <a:off x="4136572" y="4950669"/>
            <a:ext cx="7944554" cy="1859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Figure 3.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Schematic illustration of the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Turkevich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method for synthesizing the reference Au nanoparticles. The process involves heating an HAuCl</a:t>
            </a:r>
            <a:r>
              <a:rPr lang="en-US" sz="1800" i="1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solution, followed by the rapid injection of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NaCt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solution. The black box inset shows the final Au nanoparticles product, with a wine-red color indicating the presence of non-aggregated Au-NPs at room temperature, compared with the purple color of the dispersion at 50°C.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91C54-F0AD-840C-E382-DAD6D5CE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416" y="5451614"/>
            <a:ext cx="1191269" cy="11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1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pic>
        <p:nvPicPr>
          <p:cNvPr id="2" name="Picture 1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773240B6-4D6A-2828-EBD5-69AAA38A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" y="1573371"/>
            <a:ext cx="5943600" cy="41522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BD8FE-6955-DF2B-BD16-05E41B995AB3}"/>
              </a:ext>
            </a:extLst>
          </p:cNvPr>
          <p:cNvSpPr txBox="1"/>
          <p:nvPr/>
        </p:nvSpPr>
        <p:spPr>
          <a:xfrm>
            <a:off x="-566058" y="977493"/>
            <a:ext cx="4103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Au-decorated MNPs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6E8C1-9523-072E-F235-C90CE201B724}"/>
              </a:ext>
            </a:extLst>
          </p:cNvPr>
          <p:cNvSpPr txBox="1"/>
          <p:nvPr/>
        </p:nvSpPr>
        <p:spPr>
          <a:xfrm>
            <a:off x="10169611" y="6470400"/>
            <a:ext cx="2022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Miyazaki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</a:t>
            </a:r>
            <a:endParaRPr lang="en-US" sz="1800" b="1" kern="1200" baseline="30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52D77C-0D60-9352-97A1-7D237F1B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742" y="4262792"/>
            <a:ext cx="1550888" cy="1651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9BC83D-61EB-8EA9-FD9D-E327C81A02BB}"/>
              </a:ext>
            </a:extLst>
          </p:cNvPr>
          <p:cNvSpPr txBox="1"/>
          <p:nvPr/>
        </p:nvSpPr>
        <p:spPr>
          <a:xfrm>
            <a:off x="123317" y="125557"/>
            <a:ext cx="158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AuFe01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0A2C2-CF2A-8731-3B75-EFE926BD3D23}"/>
              </a:ext>
            </a:extLst>
          </p:cNvPr>
          <p:cNvSpPr txBox="1"/>
          <p:nvPr/>
        </p:nvSpPr>
        <p:spPr>
          <a:xfrm>
            <a:off x="7558659" y="1385615"/>
            <a:ext cx="3784256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+mj-lt"/>
                <a:ea typeface="Aptos" panose="020B0004020202020204" pitchFamily="34" charset="0"/>
              </a:rPr>
              <a:t>Synthesis of magnetite nanoparticles and their conjugation with gold.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+mj-lt"/>
                <a:ea typeface="Aptos" panose="020B0004020202020204" pitchFamily="34" charset="0"/>
              </a:rPr>
              <a:t>MNPs were synthesized via a coprecipitation method based on a previous work of Miyazaki et al.</a:t>
            </a:r>
            <a:r>
              <a:rPr lang="en-US" sz="1800" baseline="30000" dirty="0">
                <a:latin typeface="+mj-lt"/>
                <a:ea typeface="Aptos" panose="020B0004020202020204" pitchFamily="34" charset="0"/>
              </a:rPr>
              <a:t>*</a:t>
            </a:r>
            <a:r>
              <a:rPr lang="en-US" sz="1800" dirty="0">
                <a:latin typeface="+mj-lt"/>
                <a:ea typeface="Aptos" panose="020B0004020202020204" pitchFamily="34" charset="0"/>
              </a:rPr>
              <a:t> with slight modifications from the procedure described by Yang et al.</a:t>
            </a:r>
            <a:r>
              <a:rPr lang="en-US" sz="1800" baseline="30000" dirty="0">
                <a:latin typeface="+mj-lt"/>
                <a:ea typeface="Aptos" panose="020B0004020202020204" pitchFamily="34" charset="0"/>
              </a:rPr>
              <a:t>**</a:t>
            </a:r>
            <a:endParaRPr lang="en-US" sz="1800" baseline="30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6EA78-DB28-5B32-DE6A-40BBB12F6176}"/>
              </a:ext>
            </a:extLst>
          </p:cNvPr>
          <p:cNvSpPr txBox="1"/>
          <p:nvPr/>
        </p:nvSpPr>
        <p:spPr>
          <a:xfrm>
            <a:off x="5881303" y="5229589"/>
            <a:ext cx="3870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illustration of the Au-decorated MNPs</a:t>
            </a:r>
            <a:endParaRPr lang="el-GR" sz="1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7D7D2-83DF-A252-D769-C481416AD266}"/>
              </a:ext>
            </a:extLst>
          </p:cNvPr>
          <p:cNvSpPr txBox="1"/>
          <p:nvPr/>
        </p:nvSpPr>
        <p:spPr>
          <a:xfrm>
            <a:off x="0" y="572814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i="1" baseline="30000" dirty="0">
                <a:latin typeface="+mj-lt"/>
                <a:ea typeface="Aptos" panose="020B0004020202020204" pitchFamily="34" charset="0"/>
              </a:rPr>
              <a:t>*</a:t>
            </a:r>
            <a:r>
              <a:rPr lang="en-US" sz="1400" i="1" dirty="0">
                <a:latin typeface="+mj-lt"/>
                <a:ea typeface="Aptos" panose="020B0004020202020204" pitchFamily="34" charset="0"/>
              </a:rPr>
              <a:t>Miyazaki et al. "Gold conjugated-magnetite nanoparticles for magnetic concentration towards reproducibility and repeatability of SERS measurements." Colloids Surf. A: </a:t>
            </a:r>
            <a:r>
              <a:rPr lang="en-US" sz="1400" i="1" dirty="0" err="1">
                <a:latin typeface="+mj-lt"/>
                <a:ea typeface="Aptos" panose="020B0004020202020204" pitchFamily="34" charset="0"/>
              </a:rPr>
              <a:t>Physicochem</a:t>
            </a:r>
            <a:r>
              <a:rPr lang="en-US" sz="1400" i="1" dirty="0">
                <a:latin typeface="+mj-lt"/>
                <a:ea typeface="Aptos" panose="020B0004020202020204" pitchFamily="34" charset="0"/>
              </a:rPr>
              <a:t>. Eng. 671 (2023): 131661, </a:t>
            </a:r>
            <a:r>
              <a:rPr lang="en-US" sz="1400" u="sng" dirty="0">
                <a:latin typeface="+mj-lt"/>
                <a:ea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https://doi.org/10.1016/j.colsurfa.2023.131661</a:t>
            </a:r>
            <a:r>
              <a:rPr lang="en-US" sz="1400" dirty="0">
                <a:latin typeface="+mj-lt"/>
                <a:ea typeface="Aptos" panose="020B0004020202020204" pitchFamily="34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en-US" sz="1400" baseline="30000" dirty="0">
                <a:latin typeface="+mj-lt"/>
                <a:ea typeface="Aptos" panose="020B0004020202020204" pitchFamily="34" charset="0"/>
              </a:rPr>
              <a:t>**</a:t>
            </a:r>
            <a:r>
              <a:rPr lang="en-US" sz="1400" dirty="0">
                <a:latin typeface="+mj-lt"/>
                <a:ea typeface="Aptos" panose="020B0004020202020204" pitchFamily="34" charset="0"/>
              </a:rPr>
              <a:t>Yang et al. (</a:t>
            </a:r>
            <a:r>
              <a:rPr lang="en-US" sz="1400" i="1" dirty="0">
                <a:latin typeface="+mj-lt"/>
                <a:ea typeface="Aptos" panose="020B0004020202020204" pitchFamily="34" charset="0"/>
              </a:rPr>
              <a:t>T. Yang, et al. Au dotted magnetic network nanostructure and its application for on-site monitoring femtomolar level pesticide, Small 10 (2014) 1325–1331, </a:t>
            </a:r>
            <a:r>
              <a:rPr lang="en-US" sz="1400" i="1" u="sng" dirty="0">
                <a:latin typeface="+mj-lt"/>
                <a:ea typeface="Aptos" panose="020B00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https://doi.org/10.1002/smll.201302604</a:t>
            </a:r>
            <a:r>
              <a:rPr lang="en-US" sz="1400" i="1" dirty="0">
                <a:latin typeface="+mj-lt"/>
                <a:ea typeface="Aptos" panose="020B0004020202020204" pitchFamily="34" charset="0"/>
              </a:rPr>
              <a:t>)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9548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1F083-B9CA-AEEC-43A6-EFF2F657A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AF5C6D-A7B9-1BD9-DFCC-05478A65190E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0719F-2124-76AA-7BAC-DC06D95F1894}"/>
              </a:ext>
            </a:extLst>
          </p:cNvPr>
          <p:cNvSpPr txBox="1"/>
          <p:nvPr/>
        </p:nvSpPr>
        <p:spPr>
          <a:xfrm>
            <a:off x="7844972" y="6506408"/>
            <a:ext cx="4347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Hongjian, et al. </a:t>
            </a:r>
            <a:endParaRPr lang="en-US" sz="1800" b="1" kern="1200" baseline="30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C94AF-E01E-16D3-5633-F46E6B286039}"/>
              </a:ext>
            </a:extLst>
          </p:cNvPr>
          <p:cNvSpPr txBox="1"/>
          <p:nvPr/>
        </p:nvSpPr>
        <p:spPr>
          <a:xfrm>
            <a:off x="136359" y="160030"/>
            <a:ext cx="158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AuFe05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0F009-1591-1566-37F3-6808B5ECF9D0}"/>
              </a:ext>
            </a:extLst>
          </p:cNvPr>
          <p:cNvSpPr txBox="1"/>
          <p:nvPr/>
        </p:nvSpPr>
        <p:spPr>
          <a:xfrm>
            <a:off x="261259" y="1025377"/>
            <a:ext cx="492469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80" b="1" i="1" dirty="0">
                <a:latin typeface="+mj-lt"/>
                <a:cs typeface="Calibri" panose="020F0502020204030204" pitchFamily="34" charset="0"/>
              </a:rPr>
              <a:t>Core-Shell-1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C31A2-24E2-0CBF-402C-9848DC9FEF2A}"/>
              </a:ext>
            </a:extLst>
          </p:cNvPr>
          <p:cNvSpPr txBox="1"/>
          <p:nvPr/>
        </p:nvSpPr>
        <p:spPr>
          <a:xfrm>
            <a:off x="187553" y="1665624"/>
            <a:ext cx="4247813" cy="120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ts val="1000"/>
            </a:pPr>
            <a:r>
              <a:rPr lang="en-US" sz="1600" b="1" kern="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2-stage co-precipitation synthesis</a:t>
            </a:r>
            <a:r>
              <a:rPr lang="en-US" sz="1600" kern="100" baseline="30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*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ea typeface="Aptos" panose="020B0004020202020204" pitchFamily="34" charset="0"/>
              </a:rPr>
              <a:t>1</a:t>
            </a:r>
            <a:r>
              <a:rPr lang="en-US" sz="1600" baseline="30000" dirty="0">
                <a:latin typeface="+mj-lt"/>
                <a:ea typeface="Aptos" panose="020B0004020202020204" pitchFamily="34" charset="0"/>
              </a:rPr>
              <a:t>st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 Stage: Fe</a:t>
            </a:r>
            <a:r>
              <a:rPr lang="en-US" sz="1600" baseline="-25000" dirty="0">
                <a:latin typeface="+mj-lt"/>
                <a:ea typeface="Aptos" panose="020B0004020202020204" pitchFamily="34" charset="0"/>
              </a:rPr>
              <a:t>3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O</a:t>
            </a:r>
            <a:r>
              <a:rPr lang="en-US" sz="1600" baseline="-25000" dirty="0">
                <a:latin typeface="+mj-lt"/>
                <a:ea typeface="Aptos" panose="020B0004020202020204" pitchFamily="34" charset="0"/>
              </a:rPr>
              <a:t>4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 NPs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+mj-lt"/>
                <a:ea typeface="Aptos" panose="020B0004020202020204" pitchFamily="34" charset="0"/>
              </a:rPr>
              <a:t>2</a:t>
            </a:r>
            <a:r>
              <a:rPr lang="en-US" sz="1600" baseline="30000" dirty="0">
                <a:latin typeface="+mj-lt"/>
                <a:ea typeface="Aptos" panose="020B0004020202020204" pitchFamily="34" charset="0"/>
              </a:rPr>
              <a:t>nd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 Stage-Fe</a:t>
            </a:r>
            <a:r>
              <a:rPr lang="en-US" sz="1600" baseline="-25000" dirty="0">
                <a:latin typeface="+mj-lt"/>
                <a:ea typeface="Aptos" panose="020B0004020202020204" pitchFamily="34" charset="0"/>
              </a:rPr>
              <a:t>3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O</a:t>
            </a:r>
            <a:r>
              <a:rPr lang="en-US" sz="1600" baseline="-25000" dirty="0">
                <a:latin typeface="+mj-lt"/>
                <a:ea typeface="Aptos" panose="020B0004020202020204" pitchFamily="34" charset="0"/>
              </a:rPr>
              <a:t>4</a:t>
            </a:r>
            <a:r>
              <a:rPr lang="en-US" sz="1600" dirty="0">
                <a:latin typeface="+mj-lt"/>
                <a:ea typeface="Aptos" panose="020B0004020202020204" pitchFamily="34" charset="0"/>
              </a:rPr>
              <a:t>–Au Core-Shell NPs</a:t>
            </a:r>
            <a:endParaRPr lang="en-US" sz="1600" dirty="0">
              <a:latin typeface="+mj-lt"/>
            </a:endParaRPr>
          </a:p>
        </p:txBody>
      </p:sp>
      <p:pic>
        <p:nvPicPr>
          <p:cNvPr id="8" name="Picture 7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B8C33C69-9CA0-6627-DBA8-B18E0C97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63" y="938759"/>
            <a:ext cx="6360602" cy="54724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C65DF-C35F-69CF-7046-9F596829EB02}"/>
              </a:ext>
            </a:extLst>
          </p:cNvPr>
          <p:cNvSpPr txBox="1"/>
          <p:nvPr/>
        </p:nvSpPr>
        <p:spPr>
          <a:xfrm>
            <a:off x="9300767" y="1492563"/>
            <a:ext cx="2703680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960"/>
              </a:spcAft>
            </a:pP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Schematic representation of the core-shell structure of the resulting nanoparticles, with Fe</a:t>
            </a:r>
            <a:r>
              <a:rPr lang="en-US" sz="16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6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forming the core and Au forming the shell.</a:t>
            </a:r>
            <a:endParaRPr lang="en-US" sz="1600" kern="100" dirty="0"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F12B6-53EB-C6A3-8067-BF6A0D557D92}"/>
              </a:ext>
            </a:extLst>
          </p:cNvPr>
          <p:cNvSpPr txBox="1"/>
          <p:nvPr/>
        </p:nvSpPr>
        <p:spPr>
          <a:xfrm>
            <a:off x="0" y="6372761"/>
            <a:ext cx="9795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kern="100" baseline="30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*</a:t>
            </a:r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H.</a:t>
            </a:r>
            <a:r>
              <a:rPr lang="en-US" sz="1400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Zhou et al. "Ultrasensitive DNA monitoring by Au–Fe</a:t>
            </a:r>
            <a:r>
              <a:rPr lang="en-US" sz="14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4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nanocomplex." </a:t>
            </a:r>
          </a:p>
          <a:p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Sensors and Actuators B: Chemical 163.1 (2012): 224-232, </a:t>
            </a:r>
            <a:r>
              <a:rPr lang="en-US" sz="1400" i="1" u="sng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https://doi.org/10.1016/j.snb.2012.01.040</a:t>
            </a:r>
            <a:r>
              <a:rPr lang="en-US" sz="14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GR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FACAA-5ED3-B7AF-7AA8-227408D7BD7E}"/>
              </a:ext>
            </a:extLst>
          </p:cNvPr>
          <p:cNvSpPr txBox="1"/>
          <p:nvPr/>
        </p:nvSpPr>
        <p:spPr>
          <a:xfrm>
            <a:off x="136359" y="3437297"/>
            <a:ext cx="3261749" cy="190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Illustration of step-by-step procedure of adding Fe</a:t>
            </a:r>
            <a:r>
              <a:rPr lang="en-US" sz="16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6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nanoparticle solution to a boiling HAuCl</a:t>
            </a:r>
            <a:r>
              <a:rPr lang="en-US" sz="1600" i="1" kern="100" baseline="-250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600" i="1" kern="100" dirty="0"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solution, under reflux, in varying volumes, followed by magnetic separation and washing.</a:t>
            </a:r>
            <a:endParaRPr lang="en-US" sz="1600" kern="100" dirty="0"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Ευθύγραμμο βέλος σύνδεσης 15">
            <a:extLst>
              <a:ext uri="{FF2B5EF4-FFF2-40B4-BE49-F238E27FC236}">
                <a16:creationId xmlns:a16="http://schemas.microsoft.com/office/drawing/2014/main" id="{3468C254-DEEB-350A-04D8-5AB31CE681BA}"/>
              </a:ext>
            </a:extLst>
          </p:cNvPr>
          <p:cNvCxnSpPr>
            <a:cxnSpLocks/>
          </p:cNvCxnSpPr>
          <p:nvPr/>
        </p:nvCxnSpPr>
        <p:spPr>
          <a:xfrm>
            <a:off x="8740837" y="3623320"/>
            <a:ext cx="74748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31C0B6-EF5C-C7FD-8C65-E15098A447F9}"/>
              </a:ext>
            </a:extLst>
          </p:cNvPr>
          <p:cNvSpPr txBox="1"/>
          <p:nvPr/>
        </p:nvSpPr>
        <p:spPr>
          <a:xfrm>
            <a:off x="8851685" y="3331904"/>
            <a:ext cx="54822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nm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Ευθύγραμμο βέλος σύνδεσης 19">
            <a:extLst>
              <a:ext uri="{FF2B5EF4-FFF2-40B4-BE49-F238E27FC236}">
                <a16:creationId xmlns:a16="http://schemas.microsoft.com/office/drawing/2014/main" id="{9F6C590A-2D88-05CB-155C-8A2F6FAF88C8}"/>
              </a:ext>
            </a:extLst>
          </p:cNvPr>
          <p:cNvCxnSpPr>
            <a:cxnSpLocks/>
          </p:cNvCxnSpPr>
          <p:nvPr/>
        </p:nvCxnSpPr>
        <p:spPr>
          <a:xfrm>
            <a:off x="8661758" y="4228199"/>
            <a:ext cx="312528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1EC30F-B525-D7EA-95E9-51628637D0A2}"/>
              </a:ext>
            </a:extLst>
          </p:cNvPr>
          <p:cNvSpPr txBox="1"/>
          <p:nvPr/>
        </p:nvSpPr>
        <p:spPr>
          <a:xfrm>
            <a:off x="8607227" y="4254460"/>
            <a:ext cx="4392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nm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04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16A4-15CE-26D6-B415-AC2D652DC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4FC3AF6-6A3A-AB7A-B04B-91298F44DD8E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26" name="Ορθογώνιο 44">
            <a:extLst>
              <a:ext uri="{FF2B5EF4-FFF2-40B4-BE49-F238E27FC236}">
                <a16:creationId xmlns:a16="http://schemas.microsoft.com/office/drawing/2014/main" id="{E192B63D-B49D-8C06-8D76-5A6611B749E8}"/>
              </a:ext>
            </a:extLst>
          </p:cNvPr>
          <p:cNvSpPr/>
          <p:nvPr/>
        </p:nvSpPr>
        <p:spPr>
          <a:xfrm>
            <a:off x="28338" y="2883271"/>
            <a:ext cx="168104" cy="2344864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9C8C76-9294-D857-DC54-884314593EE8}"/>
              </a:ext>
            </a:extLst>
          </p:cNvPr>
          <p:cNvSpPr txBox="1"/>
          <p:nvPr/>
        </p:nvSpPr>
        <p:spPr>
          <a:xfrm>
            <a:off x="121135" y="788428"/>
            <a:ext cx="11271795" cy="190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b="1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Core-Shell-2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Synthesis of Citrate-Stabilized and Gold-Coated MNPs</a:t>
            </a:r>
            <a:r>
              <a:rPr lang="en-US" sz="2400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>
              <a:lnSpc>
                <a:spcPct val="150000"/>
              </a:lnSpc>
            </a:pPr>
            <a:endParaRPr lang="en-US" sz="288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349344-6154-292E-A0C9-7D2D7D064E67}"/>
              </a:ext>
            </a:extLst>
          </p:cNvPr>
          <p:cNvSpPr txBox="1"/>
          <p:nvPr/>
        </p:nvSpPr>
        <p:spPr>
          <a:xfrm>
            <a:off x="4834844" y="2883271"/>
            <a:ext cx="9106259" cy="3490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1. Citrate-Stabilized SPIONs (Cit-SPIONs)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Iron Solution: Dissolve Fe(II) and Fe(III) salts in H₂O (13.2 mg Fe/mL) and deoxygenize with argon.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NH₃ Injection: Add 25% NH₃ (</a:t>
            </a:r>
            <a:r>
              <a:rPr lang="en-US" sz="135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 to form SPION dispersion (black), stir for 10 min.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Citrate Addition: Add sodium citrate (293.3 mg/mL), stir at 90°C for 30 min.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Dialysis: Dialyze in H₂O for 6 hours, filter, and store at 4°C.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2. Gold-Coated SPIONs (Au-SPIONs)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Cit-SPION Preparation: Adjust iron concentration, deoxygenize with argon.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Gold Coating: Heat to 110°C, add </a:t>
            </a:r>
            <a:r>
              <a:rPr lang="en-US" sz="135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HAuCl</a:t>
            </a: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₄ solution. Color changes to deep red (15 min stirring).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Cool and Store: Cool to room temperature.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3. Citrate-Stabilized Gold-Coated SPIONs (Cit-Au-SPIONs)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After gold coating, add sodium citrate, stir briefly, and cool. Result: Cit-Au-SPIONs (enhanced stability).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A48F55-BA4E-2992-F613-DA98CADE112B}"/>
              </a:ext>
            </a:extLst>
          </p:cNvPr>
          <p:cNvSpPr txBox="1"/>
          <p:nvPr/>
        </p:nvSpPr>
        <p:spPr>
          <a:xfrm>
            <a:off x="231326" y="2002346"/>
            <a:ext cx="11839540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To achieve enhanced long-term stability and size control over Au-MNPNs, sodium citrate was used in the second stage of synthesis to further stabilize the particles, creating </a:t>
            </a:r>
            <a:r>
              <a:rPr lang="en-US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Cit-Au-SPIONs</a:t>
            </a:r>
            <a:r>
              <a:rPr lang="en-U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9588AC-775E-F85A-8C3E-C858E8CCC219}"/>
              </a:ext>
            </a:extLst>
          </p:cNvPr>
          <p:cNvSpPr txBox="1"/>
          <p:nvPr/>
        </p:nvSpPr>
        <p:spPr>
          <a:xfrm>
            <a:off x="0" y="6340631"/>
            <a:ext cx="12192000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097280">
              <a:lnSpc>
                <a:spcPct val="120000"/>
              </a:lnSpc>
            </a:pPr>
            <a:r>
              <a:rPr lang="fr-FR" sz="1400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R. Stein et al.,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Citrate-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Stabilized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Gold-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Coated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Superparamagnetic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Oxide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Nanoparticles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Biomedical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Applications, </a:t>
            </a:r>
            <a:r>
              <a:rPr lang="fr-FR" sz="14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fr-FR" sz="1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2020, 25(19), 4425; https://doi.org/10.3390/molecules25194425</a:t>
            </a:r>
            <a:endParaRPr lang="en-US" sz="14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CA5BB6-958D-7EDF-58B7-4C88599A01E9}"/>
              </a:ext>
            </a:extLst>
          </p:cNvPr>
          <p:cNvSpPr txBox="1"/>
          <p:nvPr/>
        </p:nvSpPr>
        <p:spPr>
          <a:xfrm>
            <a:off x="2659385" y="6083551"/>
            <a:ext cx="1003480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=152 nm</a:t>
            </a:r>
            <a:endParaRPr lang="el-G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85859AD5-59AF-6D0A-5094-E717778FADE3}"/>
              </a:ext>
            </a:extLst>
          </p:cNvPr>
          <p:cNvCxnSpPr>
            <a:cxnSpLocks/>
          </p:cNvCxnSpPr>
          <p:nvPr/>
        </p:nvCxnSpPr>
        <p:spPr>
          <a:xfrm flipH="1">
            <a:off x="2096891" y="6205101"/>
            <a:ext cx="540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Εικόνα 42">
            <a:extLst>
              <a:ext uri="{FF2B5EF4-FFF2-40B4-BE49-F238E27FC236}">
                <a16:creationId xmlns:a16="http://schemas.microsoft.com/office/drawing/2014/main" id="{DF5D74FA-C783-02D6-6FAD-36B8CC20C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09" t="7632" r="3344" b="994"/>
          <a:stretch/>
        </p:blipFill>
        <p:spPr>
          <a:xfrm>
            <a:off x="196442" y="2883271"/>
            <a:ext cx="1737782" cy="2344864"/>
          </a:xfrm>
          <a:prstGeom prst="rect">
            <a:avLst/>
          </a:prstGeom>
        </p:spPr>
      </p:pic>
      <p:pic>
        <p:nvPicPr>
          <p:cNvPr id="37" name="Εικόνα 43">
            <a:extLst>
              <a:ext uri="{FF2B5EF4-FFF2-40B4-BE49-F238E27FC236}">
                <a16:creationId xmlns:a16="http://schemas.microsoft.com/office/drawing/2014/main" id="{45B684C1-92A8-9DBD-F297-FD4D54C44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69" t="7384" r="50699" b="1242"/>
          <a:stretch/>
        </p:blipFill>
        <p:spPr>
          <a:xfrm>
            <a:off x="2096891" y="2896987"/>
            <a:ext cx="2737953" cy="3172585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116463C-E8B7-A04E-D684-59596F88B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601" y="3413645"/>
            <a:ext cx="1936076" cy="1705587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63C34A3F-1EE2-4662-9D4A-230017A4A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817" y="838930"/>
            <a:ext cx="843698" cy="74325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A3B0706-D421-503A-DAD4-6AE05ACD615C}"/>
              </a:ext>
            </a:extLst>
          </p:cNvPr>
          <p:cNvSpPr txBox="1"/>
          <p:nvPr/>
        </p:nvSpPr>
        <p:spPr>
          <a:xfrm>
            <a:off x="264719" y="267360"/>
            <a:ext cx="1583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0374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038BC-8406-9F07-E4BB-ADA39E79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7C4A9B-1052-D15F-4A90-95709C5C72BE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5B6AE-310D-472F-800E-9D91869B76EC}"/>
              </a:ext>
            </a:extLst>
          </p:cNvPr>
          <p:cNvSpPr txBox="1"/>
          <p:nvPr/>
        </p:nvSpPr>
        <p:spPr>
          <a:xfrm>
            <a:off x="-566058" y="977493"/>
            <a:ext cx="4103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Core-Shell-2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3BF43-136E-A962-A84A-8DA50CF75335}"/>
              </a:ext>
            </a:extLst>
          </p:cNvPr>
          <p:cNvSpPr txBox="1"/>
          <p:nvPr/>
        </p:nvSpPr>
        <p:spPr>
          <a:xfrm>
            <a:off x="5722507" y="3306258"/>
            <a:ext cx="6090665" cy="677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Figure 2.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Illustration of the synthesis process for Fe</a:t>
            </a:r>
            <a:r>
              <a:rPr lang="en-US" sz="1200" i="1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i="1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–Au core-shell nanoparticles. The diagram depicts the step-by-step procedure of adding 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HAuCl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solution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a boiling cit-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nanoparticle solution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under reflux, in varying volumes.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7FCB1512-9CD1-2685-3D2A-70074D58C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321" b="8892"/>
          <a:stretch/>
        </p:blipFill>
        <p:spPr>
          <a:xfrm>
            <a:off x="7990104" y="918086"/>
            <a:ext cx="1923408" cy="2098034"/>
          </a:xfrm>
          <a:prstGeom prst="rect">
            <a:avLst/>
          </a:prstGeom>
        </p:spPr>
      </p:pic>
      <p:pic>
        <p:nvPicPr>
          <p:cNvPr id="21" name="Picture 20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A402C9BC-3BF8-172B-2C0E-87909CDC1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25769" r="12323" b="7629"/>
          <a:stretch/>
        </p:blipFill>
        <p:spPr>
          <a:xfrm>
            <a:off x="10189782" y="906538"/>
            <a:ext cx="1819373" cy="2106450"/>
          </a:xfrm>
          <a:prstGeom prst="rect">
            <a:avLst/>
          </a:prstGeom>
        </p:spPr>
      </p:pic>
      <p:pic>
        <p:nvPicPr>
          <p:cNvPr id="22" name="Picture 21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3401C0AD-ED7D-4C16-B7A1-175B622E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4055" r="2891" b="5842"/>
          <a:stretch/>
        </p:blipFill>
        <p:spPr>
          <a:xfrm>
            <a:off x="5844475" y="910746"/>
            <a:ext cx="1945823" cy="20980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1F432B-6A11-D78A-5447-15FF4A8AB481}"/>
              </a:ext>
            </a:extLst>
          </p:cNvPr>
          <p:cNvSpPr txBox="1"/>
          <p:nvPr/>
        </p:nvSpPr>
        <p:spPr>
          <a:xfrm>
            <a:off x="6152860" y="2950915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CitSPIONs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CDD1DC-8EC3-A62D-B5E1-D6066EB4493A}"/>
              </a:ext>
            </a:extLst>
          </p:cNvPr>
          <p:cNvSpPr txBox="1"/>
          <p:nvPr/>
        </p:nvSpPr>
        <p:spPr>
          <a:xfrm>
            <a:off x="8496670" y="2942203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AuFe17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38620D-00EC-6C3C-7105-0A891AF347A2}"/>
              </a:ext>
            </a:extLst>
          </p:cNvPr>
          <p:cNvSpPr txBox="1"/>
          <p:nvPr/>
        </p:nvSpPr>
        <p:spPr>
          <a:xfrm>
            <a:off x="10681124" y="2939071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AuFe18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B9893-4076-67BD-CCA7-4B3FCEB62B11}"/>
              </a:ext>
            </a:extLst>
          </p:cNvPr>
          <p:cNvSpPr txBox="1"/>
          <p:nvPr/>
        </p:nvSpPr>
        <p:spPr>
          <a:xfrm>
            <a:off x="166154" y="2381"/>
            <a:ext cx="2836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AuFe16</a:t>
            </a:r>
          </a:p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E80E2-DADF-4357-9263-759B682D79B7}"/>
              </a:ext>
            </a:extLst>
          </p:cNvPr>
          <p:cNvSpPr txBox="1"/>
          <p:nvPr/>
        </p:nvSpPr>
        <p:spPr>
          <a:xfrm>
            <a:off x="1565142" y="2380"/>
            <a:ext cx="16243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latin typeface="+mj-lt"/>
                <a:cs typeface="Calibri" panose="020F0502020204030204" pitchFamily="34" charset="0"/>
              </a:rPr>
              <a:t>AuFe19</a:t>
            </a:r>
            <a:endParaRPr lang="en-US" sz="2800" dirty="0"/>
          </a:p>
        </p:txBody>
      </p:sp>
      <p:pic>
        <p:nvPicPr>
          <p:cNvPr id="5" name="Picture 4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9AC2A10B-5767-088E-E0F6-8C58F672A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2221" r="33131" b="5478"/>
          <a:stretch/>
        </p:blipFill>
        <p:spPr>
          <a:xfrm rot="16200000" flipH="1">
            <a:off x="2024352" y="759678"/>
            <a:ext cx="1447897" cy="3784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7C871-2755-8FB8-A446-DFEC16999289}"/>
              </a:ext>
            </a:extLst>
          </p:cNvPr>
          <p:cNvSpPr txBox="1"/>
          <p:nvPr/>
        </p:nvSpPr>
        <p:spPr>
          <a:xfrm flipH="1">
            <a:off x="3683110" y="2059447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x3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705B4-5D69-43E2-1051-C95F8E3A7D4C}"/>
              </a:ext>
            </a:extLst>
          </p:cNvPr>
          <p:cNvSpPr txBox="1"/>
          <p:nvPr/>
        </p:nvSpPr>
        <p:spPr>
          <a:xfrm flipH="1">
            <a:off x="2862083" y="2039374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x2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1322D-6D36-A5D4-BAA1-3AA9FCE285BC}"/>
              </a:ext>
            </a:extLst>
          </p:cNvPr>
          <p:cNvSpPr txBox="1"/>
          <p:nvPr/>
        </p:nvSpPr>
        <p:spPr>
          <a:xfrm flipH="1">
            <a:off x="2041055" y="2059447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x1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E38E07-9649-1899-7063-1DEB6AFF7462}"/>
              </a:ext>
            </a:extLst>
          </p:cNvPr>
          <p:cNvSpPr txBox="1"/>
          <p:nvPr/>
        </p:nvSpPr>
        <p:spPr>
          <a:xfrm flipH="1">
            <a:off x="887187" y="2083594"/>
            <a:ext cx="96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Dense cit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Fe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endParaRPr lang="en-US" sz="100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3666BC-1197-1FD1-CE71-77BF5BF4106D}"/>
              </a:ext>
            </a:extLst>
          </p:cNvPr>
          <p:cNvSpPr txBox="1"/>
          <p:nvPr/>
        </p:nvSpPr>
        <p:spPr>
          <a:xfrm>
            <a:off x="935747" y="1558748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730D0-2E62-44A6-BE08-C7EF243549BA}"/>
              </a:ext>
            </a:extLst>
          </p:cNvPr>
          <p:cNvSpPr txBox="1"/>
          <p:nvPr/>
        </p:nvSpPr>
        <p:spPr>
          <a:xfrm>
            <a:off x="1876146" y="1558748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3029D4-32D6-3D67-367D-BAE66E3A51E7}"/>
              </a:ext>
            </a:extLst>
          </p:cNvPr>
          <p:cNvSpPr txBox="1"/>
          <p:nvPr/>
        </p:nvSpPr>
        <p:spPr>
          <a:xfrm>
            <a:off x="2765868" y="1558748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8F47FA-DBEF-577F-26D2-00C7EA63EB22}"/>
              </a:ext>
            </a:extLst>
          </p:cNvPr>
          <p:cNvSpPr txBox="1"/>
          <p:nvPr/>
        </p:nvSpPr>
        <p:spPr>
          <a:xfrm>
            <a:off x="3689384" y="1558748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AuFe19</a:t>
            </a:r>
          </a:p>
        </p:txBody>
      </p:sp>
      <p:pic>
        <p:nvPicPr>
          <p:cNvPr id="31" name="Picture 30" descr="A small vial of liquid on a cork board&#10;&#10;Description automatically generated">
            <a:extLst>
              <a:ext uri="{FF2B5EF4-FFF2-40B4-BE49-F238E27FC236}">
                <a16:creationId xmlns:a16="http://schemas.microsoft.com/office/drawing/2014/main" id="{7B3F205D-ABD4-AEBC-BF46-3F574FB1B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42778" r="20483" b="35555"/>
          <a:stretch/>
        </p:blipFill>
        <p:spPr>
          <a:xfrm rot="5400000">
            <a:off x="-155655" y="2338631"/>
            <a:ext cx="1373303" cy="6517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78830DE-6DC6-8FE8-5362-54FD4C965E18}"/>
              </a:ext>
            </a:extLst>
          </p:cNvPr>
          <p:cNvSpPr txBox="1"/>
          <p:nvPr/>
        </p:nvSpPr>
        <p:spPr>
          <a:xfrm>
            <a:off x="12231" y="1558748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AuFe11</a:t>
            </a:r>
          </a:p>
        </p:txBody>
      </p:sp>
      <p:sp>
        <p:nvSpPr>
          <p:cNvPr id="33" name="Flowchart: Delay 32">
            <a:extLst>
              <a:ext uri="{FF2B5EF4-FFF2-40B4-BE49-F238E27FC236}">
                <a16:creationId xmlns:a16="http://schemas.microsoft.com/office/drawing/2014/main" id="{CB0B7796-75C0-14EF-6820-0EDC9CBF65FE}"/>
              </a:ext>
            </a:extLst>
          </p:cNvPr>
          <p:cNvSpPr/>
          <p:nvPr/>
        </p:nvSpPr>
        <p:spPr>
          <a:xfrm rot="5400000">
            <a:off x="3086368" y="4922689"/>
            <a:ext cx="1014973" cy="737462"/>
          </a:xfrm>
          <a:prstGeom prst="flowChartDelay">
            <a:avLst/>
          </a:prstGeom>
          <a:solidFill>
            <a:srgbClr val="380C0B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Delay 34">
            <a:extLst>
              <a:ext uri="{FF2B5EF4-FFF2-40B4-BE49-F238E27FC236}">
                <a16:creationId xmlns:a16="http://schemas.microsoft.com/office/drawing/2014/main" id="{795B7602-A872-7EA6-F5EC-EE6093608589}"/>
              </a:ext>
            </a:extLst>
          </p:cNvPr>
          <p:cNvSpPr/>
          <p:nvPr/>
        </p:nvSpPr>
        <p:spPr>
          <a:xfrm rot="5400000">
            <a:off x="1920946" y="4913984"/>
            <a:ext cx="1014973" cy="737462"/>
          </a:xfrm>
          <a:prstGeom prst="flowChartDelay">
            <a:avLst/>
          </a:prstGeom>
          <a:noFill/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EE3B308-536D-61C9-1714-3DAC8BA0E79B}"/>
              </a:ext>
            </a:extLst>
          </p:cNvPr>
          <p:cNvSpPr/>
          <p:nvPr/>
        </p:nvSpPr>
        <p:spPr>
          <a:xfrm>
            <a:off x="2250380" y="5535267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8D74858-AD48-B2B3-9EEE-ABED7D828D70}"/>
              </a:ext>
            </a:extLst>
          </p:cNvPr>
          <p:cNvSpPr/>
          <p:nvPr/>
        </p:nvSpPr>
        <p:spPr>
          <a:xfrm>
            <a:off x="2402780" y="5687667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EC5B9A2-5D3C-CD26-D655-725D65260EEE}"/>
              </a:ext>
            </a:extLst>
          </p:cNvPr>
          <p:cNvSpPr/>
          <p:nvPr/>
        </p:nvSpPr>
        <p:spPr>
          <a:xfrm>
            <a:off x="2326858" y="5580223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19DD3F9-257C-0438-9577-656E98B9D7D4}"/>
              </a:ext>
            </a:extLst>
          </p:cNvPr>
          <p:cNvSpPr/>
          <p:nvPr/>
        </p:nvSpPr>
        <p:spPr>
          <a:xfrm>
            <a:off x="2448498" y="5466930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163837-B946-5979-0D9B-F52D2686C5A5}"/>
              </a:ext>
            </a:extLst>
          </p:cNvPr>
          <p:cNvSpPr/>
          <p:nvPr/>
        </p:nvSpPr>
        <p:spPr>
          <a:xfrm>
            <a:off x="2425639" y="556586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DCA98F-6DEE-E0F3-E247-CD9F1F3A4D20}"/>
              </a:ext>
            </a:extLst>
          </p:cNvPr>
          <p:cNvSpPr/>
          <p:nvPr/>
        </p:nvSpPr>
        <p:spPr>
          <a:xfrm>
            <a:off x="2349717" y="545842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E031147-626F-1498-EF25-64328C78C4B2}"/>
              </a:ext>
            </a:extLst>
          </p:cNvPr>
          <p:cNvSpPr/>
          <p:nvPr/>
        </p:nvSpPr>
        <p:spPr>
          <a:xfrm>
            <a:off x="2575333" y="5489548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A9DB226-56E4-6749-E6D7-172F2021A3E7}"/>
              </a:ext>
            </a:extLst>
          </p:cNvPr>
          <p:cNvSpPr/>
          <p:nvPr/>
        </p:nvSpPr>
        <p:spPr>
          <a:xfrm>
            <a:off x="2529614" y="5600297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Horseshoe U Shaped Magnet">
                <a:extLst>
                  <a:ext uri="{FF2B5EF4-FFF2-40B4-BE49-F238E27FC236}">
                    <a16:creationId xmlns:a16="http://schemas.microsoft.com/office/drawing/2014/main" id="{F37B977E-B14D-03AF-21CC-3625A42594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639" y="5882279"/>
              <a:ext cx="538280" cy="73497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38280" cy="734977"/>
                    </a:xfrm>
                    <a:prstGeom prst="rect">
                      <a:avLst/>
                    </a:prstGeom>
                  </am3d:spPr>
                  <am3d:camera>
                    <am3d:pos x="0" y="0" z="58287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7" d="1000000"/>
                    <am3d:preTrans dx="-547688" dy="3638131" dz="319325"/>
                    <am3d:scale>
                      <am3d:sx n="1000000" d="1000000"/>
                      <am3d:sy n="1000000" d="1000000"/>
                      <am3d:sz n="1000000" d="1000000"/>
                    </am3d:scale>
                    <am3d:rot ax="-288069" ay="-71748" az="603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37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Horseshoe U Shaped Magnet">
                <a:extLst>
                  <a:ext uri="{FF2B5EF4-FFF2-40B4-BE49-F238E27FC236}">
                    <a16:creationId xmlns:a16="http://schemas.microsoft.com/office/drawing/2014/main" id="{F37B977E-B14D-03AF-21CC-3625A42594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73639" y="5882279"/>
                <a:ext cx="538280" cy="734977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B170428F-DFF8-3287-532C-C8FD88843017}"/>
              </a:ext>
            </a:extLst>
          </p:cNvPr>
          <p:cNvSpPr/>
          <p:nvPr/>
        </p:nvSpPr>
        <p:spPr>
          <a:xfrm>
            <a:off x="2575333" y="4033771"/>
            <a:ext cx="784967" cy="60597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7005C7-153F-C259-84B9-A80EFDA77081}"/>
              </a:ext>
            </a:extLst>
          </p:cNvPr>
          <p:cNvSpPr txBox="1"/>
          <p:nvPr/>
        </p:nvSpPr>
        <p:spPr>
          <a:xfrm>
            <a:off x="2151702" y="3704919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mL dd Water</a:t>
            </a:r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147B101C-D0CE-0C71-F109-958C6E3348F7}"/>
              </a:ext>
            </a:extLst>
          </p:cNvPr>
          <p:cNvSpPr/>
          <p:nvPr/>
        </p:nvSpPr>
        <p:spPr>
          <a:xfrm rot="5400000">
            <a:off x="4612631" y="4765597"/>
            <a:ext cx="1561659" cy="913491"/>
          </a:xfrm>
          <a:prstGeom prst="flowChartDelay">
            <a:avLst/>
          </a:prstGeom>
          <a:solidFill>
            <a:srgbClr val="FFC000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416DAD0C-53CE-C135-8686-CC7C16415501}"/>
              </a:ext>
            </a:extLst>
          </p:cNvPr>
          <p:cNvSpPr/>
          <p:nvPr/>
        </p:nvSpPr>
        <p:spPr>
          <a:xfrm>
            <a:off x="4217925" y="4984597"/>
            <a:ext cx="379141" cy="37914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Curved Down 50">
            <a:extLst>
              <a:ext uri="{FF2B5EF4-FFF2-40B4-BE49-F238E27FC236}">
                <a16:creationId xmlns:a16="http://schemas.microsoft.com/office/drawing/2014/main" id="{A4BD20E4-5B56-9C85-EECC-D540EA75ECCE}"/>
              </a:ext>
            </a:extLst>
          </p:cNvPr>
          <p:cNvSpPr/>
          <p:nvPr/>
        </p:nvSpPr>
        <p:spPr>
          <a:xfrm>
            <a:off x="6028181" y="3970628"/>
            <a:ext cx="974782" cy="2507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2" name="Picture 51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CBEB377C-78DF-830B-FE4F-E1FF5DBA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4055" r="2891" b="5842"/>
          <a:stretch/>
        </p:blipFill>
        <p:spPr>
          <a:xfrm>
            <a:off x="7102090" y="4237492"/>
            <a:ext cx="1945823" cy="209803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38758FB-3734-0D78-DE6B-506B92297F75}"/>
              </a:ext>
            </a:extLst>
          </p:cNvPr>
          <p:cNvSpPr txBox="1"/>
          <p:nvPr/>
        </p:nvSpPr>
        <p:spPr>
          <a:xfrm>
            <a:off x="5850206" y="6488668"/>
            <a:ext cx="468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270 mL Solution in 500 mL three-necked flask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FED436-CE16-B85C-4F53-1B628E907198}"/>
              </a:ext>
            </a:extLst>
          </p:cNvPr>
          <p:cNvSpPr/>
          <p:nvPr/>
        </p:nvSpPr>
        <p:spPr>
          <a:xfrm>
            <a:off x="3009849" y="4288416"/>
            <a:ext cx="2922597" cy="186705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A small vial of liquid on a cork board&#10;&#10;Description automatically generated">
            <a:extLst>
              <a:ext uri="{FF2B5EF4-FFF2-40B4-BE49-F238E27FC236}">
                <a16:creationId xmlns:a16="http://schemas.microsoft.com/office/drawing/2014/main" id="{8E5F347C-579A-EB6A-C1DC-61D3C61B3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42778" r="20483" b="35555"/>
          <a:stretch/>
        </p:blipFill>
        <p:spPr>
          <a:xfrm rot="5400000">
            <a:off x="63791" y="5054305"/>
            <a:ext cx="1373303" cy="65175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F1E130B-B2DF-C375-F85C-D6D711AE439A}"/>
              </a:ext>
            </a:extLst>
          </p:cNvPr>
          <p:cNvSpPr txBox="1"/>
          <p:nvPr/>
        </p:nvSpPr>
        <p:spPr>
          <a:xfrm>
            <a:off x="231677" y="4274422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DC30A8-B6D9-95FB-0A05-3B478BFDA23D}"/>
              </a:ext>
            </a:extLst>
          </p:cNvPr>
          <p:cNvSpPr txBox="1"/>
          <p:nvPr/>
        </p:nvSpPr>
        <p:spPr>
          <a:xfrm>
            <a:off x="4721516" y="4678626"/>
            <a:ext cx="133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160 mL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0.2mg/mL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352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5DF10-F05A-D250-CEA8-1D048DEB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532B32A-BCDA-2D32-6B82-CB3E9B8C54C0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15918-2D2E-7A3E-90D1-AB44385CF977}"/>
              </a:ext>
            </a:extLst>
          </p:cNvPr>
          <p:cNvSpPr txBox="1"/>
          <p:nvPr/>
        </p:nvSpPr>
        <p:spPr>
          <a:xfrm>
            <a:off x="83499" y="-13947"/>
            <a:ext cx="32385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AuFe16</a:t>
            </a:r>
          </a:p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560F6-99C0-D4D6-1775-F11E0A67FD75}"/>
              </a:ext>
            </a:extLst>
          </p:cNvPr>
          <p:cNvSpPr txBox="1"/>
          <p:nvPr/>
        </p:nvSpPr>
        <p:spPr>
          <a:xfrm>
            <a:off x="1467763" y="1147"/>
            <a:ext cx="1854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latin typeface="+mj-lt"/>
                <a:cs typeface="Calibri" panose="020F0502020204030204" pitchFamily="34" charset="0"/>
              </a:rPr>
              <a:t>AuFe19</a:t>
            </a:r>
            <a:endParaRPr lang="en-US" sz="2800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F1E93868-7888-8CB3-C393-321BFA4335E7}"/>
              </a:ext>
            </a:extLst>
          </p:cNvPr>
          <p:cNvSpPr/>
          <p:nvPr/>
        </p:nvSpPr>
        <p:spPr>
          <a:xfrm rot="5400000">
            <a:off x="3398603" y="2061048"/>
            <a:ext cx="1014973" cy="737462"/>
          </a:xfrm>
          <a:prstGeom prst="flowChartDelay">
            <a:avLst/>
          </a:prstGeom>
          <a:solidFill>
            <a:srgbClr val="380C0B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FCFEFB63-F2CE-2EAE-CC44-02128FD4D5BC}"/>
              </a:ext>
            </a:extLst>
          </p:cNvPr>
          <p:cNvSpPr/>
          <p:nvPr/>
        </p:nvSpPr>
        <p:spPr>
          <a:xfrm rot="5400000">
            <a:off x="2233181" y="2052343"/>
            <a:ext cx="1014973" cy="737462"/>
          </a:xfrm>
          <a:prstGeom prst="flowChartDelay">
            <a:avLst/>
          </a:prstGeom>
          <a:noFill/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04F905-58C8-CF2E-941C-AB291B6898A7}"/>
              </a:ext>
            </a:extLst>
          </p:cNvPr>
          <p:cNvSpPr/>
          <p:nvPr/>
        </p:nvSpPr>
        <p:spPr>
          <a:xfrm>
            <a:off x="2562615" y="2673626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23FB6E-9CC2-B62B-7FA6-044574CD5BC8}"/>
              </a:ext>
            </a:extLst>
          </p:cNvPr>
          <p:cNvSpPr/>
          <p:nvPr/>
        </p:nvSpPr>
        <p:spPr>
          <a:xfrm>
            <a:off x="2715015" y="2826026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22BA6A-FFF9-8391-C3D3-ABC53AF28604}"/>
              </a:ext>
            </a:extLst>
          </p:cNvPr>
          <p:cNvSpPr/>
          <p:nvPr/>
        </p:nvSpPr>
        <p:spPr>
          <a:xfrm>
            <a:off x="2639093" y="2718582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A4E1C5-A1A8-2F4D-D797-D6740244AE23}"/>
              </a:ext>
            </a:extLst>
          </p:cNvPr>
          <p:cNvSpPr/>
          <p:nvPr/>
        </p:nvSpPr>
        <p:spPr>
          <a:xfrm>
            <a:off x="2760733" y="260528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989C9F-A3CA-CD8E-85BC-217AE0347FAB}"/>
              </a:ext>
            </a:extLst>
          </p:cNvPr>
          <p:cNvSpPr/>
          <p:nvPr/>
        </p:nvSpPr>
        <p:spPr>
          <a:xfrm>
            <a:off x="2737874" y="2704228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EA10CB-CF9E-220B-4813-5A118CD68DC4}"/>
              </a:ext>
            </a:extLst>
          </p:cNvPr>
          <p:cNvSpPr/>
          <p:nvPr/>
        </p:nvSpPr>
        <p:spPr>
          <a:xfrm>
            <a:off x="2661952" y="259678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DA7DE23-85C6-DA4C-8BD5-9002429E67CF}"/>
              </a:ext>
            </a:extLst>
          </p:cNvPr>
          <p:cNvSpPr/>
          <p:nvPr/>
        </p:nvSpPr>
        <p:spPr>
          <a:xfrm>
            <a:off x="2887568" y="2627907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6BC2E68-1AAE-7E4D-615D-327A8F16B8E0}"/>
              </a:ext>
            </a:extLst>
          </p:cNvPr>
          <p:cNvSpPr/>
          <p:nvPr/>
        </p:nvSpPr>
        <p:spPr>
          <a:xfrm>
            <a:off x="2841849" y="2738656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Horseshoe U Shaped Magnet">
                <a:extLst>
                  <a:ext uri="{FF2B5EF4-FFF2-40B4-BE49-F238E27FC236}">
                    <a16:creationId xmlns:a16="http://schemas.microsoft.com/office/drawing/2014/main" id="{20229F60-82F7-3C2D-9652-A1443A8B7BE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85874" y="3020638"/>
              <a:ext cx="538280" cy="73497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38280" cy="734977"/>
                    </a:xfrm>
                    <a:prstGeom prst="rect">
                      <a:avLst/>
                    </a:prstGeom>
                  </am3d:spPr>
                  <am3d:camera>
                    <am3d:pos x="0" y="0" z="58287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7" d="1000000"/>
                    <am3d:preTrans dx="-547688" dy="3638131" dz="319325"/>
                    <am3d:scale>
                      <am3d:sx n="1000000" d="1000000"/>
                      <am3d:sy n="1000000" d="1000000"/>
                      <am3d:sz n="1000000" d="1000000"/>
                    </am3d:scale>
                    <am3d:rot ax="-288069" ay="-71748" az="603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7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Horseshoe U Shaped Magnet">
                <a:extLst>
                  <a:ext uri="{FF2B5EF4-FFF2-40B4-BE49-F238E27FC236}">
                    <a16:creationId xmlns:a16="http://schemas.microsoft.com/office/drawing/2014/main" id="{20229F60-82F7-3C2D-9652-A1443A8B7B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5874" y="3020638"/>
                <a:ext cx="538280" cy="734977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Arrow: Curved Down 51">
            <a:extLst>
              <a:ext uri="{FF2B5EF4-FFF2-40B4-BE49-F238E27FC236}">
                <a16:creationId xmlns:a16="http://schemas.microsoft.com/office/drawing/2014/main" id="{3B5DCB0F-E783-3DAC-DCF6-D9769F9E642E}"/>
              </a:ext>
            </a:extLst>
          </p:cNvPr>
          <p:cNvSpPr/>
          <p:nvPr/>
        </p:nvSpPr>
        <p:spPr>
          <a:xfrm>
            <a:off x="2887568" y="1172130"/>
            <a:ext cx="784967" cy="60597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DB22F6-0625-7B0C-786B-14D92B812FC2}"/>
              </a:ext>
            </a:extLst>
          </p:cNvPr>
          <p:cNvSpPr txBox="1"/>
          <p:nvPr/>
        </p:nvSpPr>
        <p:spPr>
          <a:xfrm>
            <a:off x="2463937" y="843278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mL dd Water</a:t>
            </a: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495EDE08-1DC5-8C15-6214-95327050A8B5}"/>
              </a:ext>
            </a:extLst>
          </p:cNvPr>
          <p:cNvSpPr/>
          <p:nvPr/>
        </p:nvSpPr>
        <p:spPr>
          <a:xfrm rot="5400000">
            <a:off x="4924866" y="1903956"/>
            <a:ext cx="1561659" cy="913491"/>
          </a:xfrm>
          <a:prstGeom prst="flowChartDelay">
            <a:avLst/>
          </a:prstGeom>
          <a:solidFill>
            <a:srgbClr val="FFC000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ross 54">
            <a:extLst>
              <a:ext uri="{FF2B5EF4-FFF2-40B4-BE49-F238E27FC236}">
                <a16:creationId xmlns:a16="http://schemas.microsoft.com/office/drawing/2014/main" id="{A38205BC-A928-6D67-62F9-16A7D0303EEA}"/>
              </a:ext>
            </a:extLst>
          </p:cNvPr>
          <p:cNvSpPr/>
          <p:nvPr/>
        </p:nvSpPr>
        <p:spPr>
          <a:xfrm>
            <a:off x="4530160" y="2122956"/>
            <a:ext cx="379141" cy="37914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Curved Down 55">
            <a:extLst>
              <a:ext uri="{FF2B5EF4-FFF2-40B4-BE49-F238E27FC236}">
                <a16:creationId xmlns:a16="http://schemas.microsoft.com/office/drawing/2014/main" id="{32E4D7B4-84B0-049C-FDB3-4C21445C7848}"/>
              </a:ext>
            </a:extLst>
          </p:cNvPr>
          <p:cNvSpPr/>
          <p:nvPr/>
        </p:nvSpPr>
        <p:spPr>
          <a:xfrm>
            <a:off x="6340416" y="1108987"/>
            <a:ext cx="974782" cy="2507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EC32AC1-CA78-1E0F-CBB1-C2FC10D7C0B4}"/>
              </a:ext>
            </a:extLst>
          </p:cNvPr>
          <p:cNvSpPr txBox="1"/>
          <p:nvPr/>
        </p:nvSpPr>
        <p:spPr>
          <a:xfrm>
            <a:off x="6162441" y="3627027"/>
            <a:ext cx="468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270 mL Solution in 500 mL three-necked flask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9391F3C-011E-96A1-3320-0A0537B99216}"/>
              </a:ext>
            </a:extLst>
          </p:cNvPr>
          <p:cNvSpPr/>
          <p:nvPr/>
        </p:nvSpPr>
        <p:spPr>
          <a:xfrm>
            <a:off x="3322084" y="1426775"/>
            <a:ext cx="2922597" cy="186705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 descr="A small vial of liquid on a cork board&#10;&#10;Description automatically generated">
            <a:extLst>
              <a:ext uri="{FF2B5EF4-FFF2-40B4-BE49-F238E27FC236}">
                <a16:creationId xmlns:a16="http://schemas.microsoft.com/office/drawing/2014/main" id="{39F00E06-EA31-CA5F-2552-3F31FC6EF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42778" r="20483" b="35555"/>
          <a:stretch/>
        </p:blipFill>
        <p:spPr>
          <a:xfrm rot="5400000">
            <a:off x="376026" y="2192664"/>
            <a:ext cx="1373303" cy="65175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788C093-163B-16CE-5A4B-1E03A8F86B66}"/>
              </a:ext>
            </a:extLst>
          </p:cNvPr>
          <p:cNvSpPr txBox="1"/>
          <p:nvPr/>
        </p:nvSpPr>
        <p:spPr>
          <a:xfrm>
            <a:off x="543912" y="1412781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AuFe11</a:t>
            </a:r>
          </a:p>
        </p:txBody>
      </p:sp>
      <p:pic>
        <p:nvPicPr>
          <p:cNvPr id="62" name="Picture 61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2C71C820-5812-4720-C67C-43B2A2A5E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321" b="8892"/>
          <a:stretch/>
        </p:blipFill>
        <p:spPr>
          <a:xfrm>
            <a:off x="7411607" y="1359707"/>
            <a:ext cx="1923408" cy="2098034"/>
          </a:xfrm>
          <a:prstGeom prst="rect">
            <a:avLst/>
          </a:prstGeom>
        </p:spPr>
      </p:pic>
      <p:pic>
        <p:nvPicPr>
          <p:cNvPr id="63" name="Picture 62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3FA05A63-8493-5511-C73F-D3C58C6D8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7088" r="33131" b="72988"/>
          <a:stretch/>
        </p:blipFill>
        <p:spPr>
          <a:xfrm rot="16200000" flipH="1">
            <a:off x="331326" y="4945465"/>
            <a:ext cx="1447897" cy="81699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7069C2F-7486-A3D9-3491-E2658EC72034}"/>
              </a:ext>
            </a:extLst>
          </p:cNvPr>
          <p:cNvSpPr txBox="1"/>
          <p:nvPr/>
        </p:nvSpPr>
        <p:spPr>
          <a:xfrm>
            <a:off x="527041" y="4260681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AuFe16</a:t>
            </a:r>
          </a:p>
        </p:txBody>
      </p:sp>
      <p:pic>
        <p:nvPicPr>
          <p:cNvPr id="65" name="Picture 64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5AFFB029-C958-F3B4-B617-295DF9C0A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4055" r="2891" b="5842"/>
          <a:stretch/>
        </p:blipFill>
        <p:spPr>
          <a:xfrm>
            <a:off x="2051242" y="4466816"/>
            <a:ext cx="1945823" cy="209803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55A0AE8-6045-06F0-6B52-BC27ED1A3D1F}"/>
              </a:ext>
            </a:extLst>
          </p:cNvPr>
          <p:cNvSpPr txBox="1"/>
          <p:nvPr/>
        </p:nvSpPr>
        <p:spPr>
          <a:xfrm>
            <a:off x="2359627" y="6506985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CitSPIONs</a:t>
            </a:r>
            <a:endParaRPr lang="en-US" i="1" dirty="0"/>
          </a:p>
        </p:txBody>
      </p:sp>
      <p:sp>
        <p:nvSpPr>
          <p:cNvPr id="67" name="Arrow: Curved Down 66">
            <a:extLst>
              <a:ext uri="{FF2B5EF4-FFF2-40B4-BE49-F238E27FC236}">
                <a16:creationId xmlns:a16="http://schemas.microsoft.com/office/drawing/2014/main" id="{FEEF3F00-F878-1DF5-5879-B502EB64A10F}"/>
              </a:ext>
            </a:extLst>
          </p:cNvPr>
          <p:cNvSpPr/>
          <p:nvPr/>
        </p:nvSpPr>
        <p:spPr>
          <a:xfrm>
            <a:off x="3227033" y="4039048"/>
            <a:ext cx="1456479" cy="36933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6396538-760D-CC30-388B-97E7AD9D0721}"/>
              </a:ext>
            </a:extLst>
          </p:cNvPr>
          <p:cNvSpPr txBox="1"/>
          <p:nvPr/>
        </p:nvSpPr>
        <p:spPr>
          <a:xfrm>
            <a:off x="2952926" y="363882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mL of </a:t>
            </a:r>
            <a:r>
              <a:rPr lang="en-US" dirty="0" err="1"/>
              <a:t>CitSPIONs</a:t>
            </a:r>
            <a:endParaRPr lang="en-US" dirty="0"/>
          </a:p>
        </p:txBody>
      </p:sp>
      <p:sp>
        <p:nvSpPr>
          <p:cNvPr id="69" name="Flowchart: Delay 68">
            <a:extLst>
              <a:ext uri="{FF2B5EF4-FFF2-40B4-BE49-F238E27FC236}">
                <a16:creationId xmlns:a16="http://schemas.microsoft.com/office/drawing/2014/main" id="{3D30CD51-1472-392A-39CD-7C2ECBB8DB1A}"/>
              </a:ext>
            </a:extLst>
          </p:cNvPr>
          <p:cNvSpPr/>
          <p:nvPr/>
        </p:nvSpPr>
        <p:spPr>
          <a:xfrm rot="5400000">
            <a:off x="4372732" y="5062494"/>
            <a:ext cx="1014973" cy="737462"/>
          </a:xfrm>
          <a:prstGeom prst="flowChartDelay">
            <a:avLst/>
          </a:prstGeom>
          <a:solidFill>
            <a:srgbClr val="1B1009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ross 69">
            <a:extLst>
              <a:ext uri="{FF2B5EF4-FFF2-40B4-BE49-F238E27FC236}">
                <a16:creationId xmlns:a16="http://schemas.microsoft.com/office/drawing/2014/main" id="{CEC8E299-68CC-DADE-605B-3BEB7A1D4121}"/>
              </a:ext>
            </a:extLst>
          </p:cNvPr>
          <p:cNvSpPr/>
          <p:nvPr/>
        </p:nvSpPr>
        <p:spPr>
          <a:xfrm>
            <a:off x="5516124" y="5164391"/>
            <a:ext cx="379141" cy="37914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Delay 70">
            <a:extLst>
              <a:ext uri="{FF2B5EF4-FFF2-40B4-BE49-F238E27FC236}">
                <a16:creationId xmlns:a16="http://schemas.microsoft.com/office/drawing/2014/main" id="{8A8ED0A0-D283-8351-180E-8E3138C85C4B}"/>
              </a:ext>
            </a:extLst>
          </p:cNvPr>
          <p:cNvSpPr/>
          <p:nvPr/>
        </p:nvSpPr>
        <p:spPr>
          <a:xfrm rot="5400000">
            <a:off x="5838355" y="4952105"/>
            <a:ext cx="1561659" cy="913491"/>
          </a:xfrm>
          <a:prstGeom prst="flowChartDelay">
            <a:avLst/>
          </a:prstGeom>
          <a:solidFill>
            <a:srgbClr val="FFC000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F402FF3-9699-318C-B03A-6F464DF15222}"/>
              </a:ext>
            </a:extLst>
          </p:cNvPr>
          <p:cNvSpPr/>
          <p:nvPr/>
        </p:nvSpPr>
        <p:spPr>
          <a:xfrm>
            <a:off x="4320599" y="4497696"/>
            <a:ext cx="2922597" cy="186705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99BDE4-7D94-9A47-E528-EE1D1B59BEDA}"/>
              </a:ext>
            </a:extLst>
          </p:cNvPr>
          <p:cNvSpPr txBox="1"/>
          <p:nvPr/>
        </p:nvSpPr>
        <p:spPr>
          <a:xfrm>
            <a:off x="7453722" y="6508425"/>
            <a:ext cx="468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270 mL Solution in 500 mL three-necked flask</a:t>
            </a:r>
          </a:p>
        </p:txBody>
      </p:sp>
      <p:pic>
        <p:nvPicPr>
          <p:cNvPr id="74" name="Picture 73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69D6E24D-C322-EA4E-A151-069166B45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321" b="8892"/>
          <a:stretch/>
        </p:blipFill>
        <p:spPr>
          <a:xfrm>
            <a:off x="8702888" y="4241105"/>
            <a:ext cx="1923408" cy="2098034"/>
          </a:xfrm>
          <a:prstGeom prst="rect">
            <a:avLst/>
          </a:prstGeom>
        </p:spPr>
      </p:pic>
      <p:sp>
        <p:nvSpPr>
          <p:cNvPr id="75" name="Arrow: Curved Down 74">
            <a:extLst>
              <a:ext uri="{FF2B5EF4-FFF2-40B4-BE49-F238E27FC236}">
                <a16:creationId xmlns:a16="http://schemas.microsoft.com/office/drawing/2014/main" id="{405121C4-BEDD-77B6-8CE6-E3C972F137DC}"/>
              </a:ext>
            </a:extLst>
          </p:cNvPr>
          <p:cNvSpPr/>
          <p:nvPr/>
        </p:nvSpPr>
        <p:spPr>
          <a:xfrm>
            <a:off x="7471491" y="4040285"/>
            <a:ext cx="974782" cy="2507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100176-341E-575B-2ACB-39A053C4CEE6}"/>
              </a:ext>
            </a:extLst>
          </p:cNvPr>
          <p:cNvSpPr txBox="1"/>
          <p:nvPr/>
        </p:nvSpPr>
        <p:spPr>
          <a:xfrm>
            <a:off x="5033751" y="1804911"/>
            <a:ext cx="133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160 mL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0.2mg/mL</a:t>
            </a:r>
            <a:r>
              <a:rPr lang="en-US" sz="1600" dirty="0"/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82219BE-4D7D-FFA7-21E5-E6986EE5EF3B}"/>
              </a:ext>
            </a:extLst>
          </p:cNvPr>
          <p:cNvSpPr txBox="1"/>
          <p:nvPr/>
        </p:nvSpPr>
        <p:spPr>
          <a:xfrm>
            <a:off x="5949884" y="4784724"/>
            <a:ext cx="133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160 mL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0.2mg/mL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25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94AAB-6C00-076C-692A-6FD34BFC9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62C773-F6EC-1939-99CB-424B6735789C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496E2-8096-75F6-9E70-962ADAF2DC28}"/>
              </a:ext>
            </a:extLst>
          </p:cNvPr>
          <p:cNvSpPr txBox="1"/>
          <p:nvPr/>
        </p:nvSpPr>
        <p:spPr>
          <a:xfrm>
            <a:off x="166777" y="4565"/>
            <a:ext cx="26233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AuFe16</a:t>
            </a:r>
          </a:p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02C26-55F4-D4C9-9663-E48AB1E7E847}"/>
              </a:ext>
            </a:extLst>
          </p:cNvPr>
          <p:cNvSpPr txBox="1"/>
          <p:nvPr/>
        </p:nvSpPr>
        <p:spPr>
          <a:xfrm>
            <a:off x="1512082" y="18611"/>
            <a:ext cx="1502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latin typeface="+mj-lt"/>
                <a:cs typeface="Calibri" panose="020F0502020204030204" pitchFamily="34" charset="0"/>
              </a:rPr>
              <a:t>AuFe19</a:t>
            </a:r>
            <a:endParaRPr lang="en-US" sz="2800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79BF5B53-54FA-D902-E66B-29C2234BBA2D}"/>
              </a:ext>
            </a:extLst>
          </p:cNvPr>
          <p:cNvSpPr/>
          <p:nvPr/>
        </p:nvSpPr>
        <p:spPr>
          <a:xfrm rot="5400000">
            <a:off x="3163567" y="2364471"/>
            <a:ext cx="1014973" cy="737462"/>
          </a:xfrm>
          <a:prstGeom prst="flowChartDelay">
            <a:avLst/>
          </a:prstGeom>
          <a:solidFill>
            <a:srgbClr val="380C0B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447B2E9A-0AC1-359E-F267-47EE5F0C7E3E}"/>
              </a:ext>
            </a:extLst>
          </p:cNvPr>
          <p:cNvSpPr/>
          <p:nvPr/>
        </p:nvSpPr>
        <p:spPr>
          <a:xfrm rot="5400000">
            <a:off x="1998145" y="2355766"/>
            <a:ext cx="1014973" cy="737462"/>
          </a:xfrm>
          <a:prstGeom prst="flowChartDelay">
            <a:avLst/>
          </a:prstGeom>
          <a:noFill/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182FCE-1939-3BD3-8204-D4AAF0200233}"/>
              </a:ext>
            </a:extLst>
          </p:cNvPr>
          <p:cNvSpPr/>
          <p:nvPr/>
        </p:nvSpPr>
        <p:spPr>
          <a:xfrm>
            <a:off x="2327579" y="297704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DCDACF-606F-3BCF-F6E1-59444835D21C}"/>
              </a:ext>
            </a:extLst>
          </p:cNvPr>
          <p:cNvSpPr/>
          <p:nvPr/>
        </p:nvSpPr>
        <p:spPr>
          <a:xfrm>
            <a:off x="2479979" y="312944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3924F8-F4FE-F9DC-962C-618D05076077}"/>
              </a:ext>
            </a:extLst>
          </p:cNvPr>
          <p:cNvSpPr/>
          <p:nvPr/>
        </p:nvSpPr>
        <p:spPr>
          <a:xfrm>
            <a:off x="2404057" y="30220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EDEC98-4F5B-D478-53B3-B2C52158F33C}"/>
              </a:ext>
            </a:extLst>
          </p:cNvPr>
          <p:cNvSpPr/>
          <p:nvPr/>
        </p:nvSpPr>
        <p:spPr>
          <a:xfrm>
            <a:off x="2525697" y="2908712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D5BDFD-09C4-0E88-ADA1-7A26C0FEE919}"/>
              </a:ext>
            </a:extLst>
          </p:cNvPr>
          <p:cNvSpPr/>
          <p:nvPr/>
        </p:nvSpPr>
        <p:spPr>
          <a:xfrm>
            <a:off x="2502838" y="3007651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A02AAA-C732-099B-BCB2-74C157EC3F28}"/>
              </a:ext>
            </a:extLst>
          </p:cNvPr>
          <p:cNvSpPr/>
          <p:nvPr/>
        </p:nvSpPr>
        <p:spPr>
          <a:xfrm>
            <a:off x="2426916" y="2900207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709DCC-794F-4B01-A886-CC9AED94038B}"/>
              </a:ext>
            </a:extLst>
          </p:cNvPr>
          <p:cNvSpPr/>
          <p:nvPr/>
        </p:nvSpPr>
        <p:spPr>
          <a:xfrm>
            <a:off x="2652532" y="2931330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29A89C-24E5-A573-7F0A-FC36B5CE1A20}"/>
              </a:ext>
            </a:extLst>
          </p:cNvPr>
          <p:cNvSpPr/>
          <p:nvPr/>
        </p:nvSpPr>
        <p:spPr>
          <a:xfrm>
            <a:off x="2606813" y="304207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Horseshoe U Shaped Magnet">
                <a:extLst>
                  <a:ext uri="{FF2B5EF4-FFF2-40B4-BE49-F238E27FC236}">
                    <a16:creationId xmlns:a16="http://schemas.microsoft.com/office/drawing/2014/main" id="{64F119BA-3E3E-E35A-8F03-AA4BFD3194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250838" y="3324061"/>
              <a:ext cx="538280" cy="73497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38280" cy="734977"/>
                    </a:xfrm>
                    <a:prstGeom prst="rect">
                      <a:avLst/>
                    </a:prstGeom>
                  </am3d:spPr>
                  <am3d:camera>
                    <am3d:pos x="0" y="0" z="58287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7" d="1000000"/>
                    <am3d:preTrans dx="-547688" dy="3638131" dz="319325"/>
                    <am3d:scale>
                      <am3d:sx n="1000000" d="1000000"/>
                      <am3d:sy n="1000000" d="1000000"/>
                      <am3d:sz n="1000000" d="1000000"/>
                    </am3d:scale>
                    <am3d:rot ax="-288069" ay="-71748" az="603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37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Horseshoe U Shaped Magnet">
                <a:extLst>
                  <a:ext uri="{FF2B5EF4-FFF2-40B4-BE49-F238E27FC236}">
                    <a16:creationId xmlns:a16="http://schemas.microsoft.com/office/drawing/2014/main" id="{64F119BA-3E3E-E35A-8F03-AA4BFD3194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0838" y="3324061"/>
                <a:ext cx="538280" cy="734977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Arrow: Curved Down 51">
            <a:extLst>
              <a:ext uri="{FF2B5EF4-FFF2-40B4-BE49-F238E27FC236}">
                <a16:creationId xmlns:a16="http://schemas.microsoft.com/office/drawing/2014/main" id="{9FAE47D0-C25C-E6A2-A914-FE411F3FE4F8}"/>
              </a:ext>
            </a:extLst>
          </p:cNvPr>
          <p:cNvSpPr/>
          <p:nvPr/>
        </p:nvSpPr>
        <p:spPr>
          <a:xfrm>
            <a:off x="2652532" y="1475553"/>
            <a:ext cx="784967" cy="60597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190F2C-1A2A-FCAE-7EDC-8BED42281FD6}"/>
              </a:ext>
            </a:extLst>
          </p:cNvPr>
          <p:cNvSpPr txBox="1"/>
          <p:nvPr/>
        </p:nvSpPr>
        <p:spPr>
          <a:xfrm>
            <a:off x="2084928" y="990320"/>
            <a:ext cx="173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mL dd Water</a:t>
            </a:r>
          </a:p>
        </p:txBody>
      </p:sp>
      <p:sp>
        <p:nvSpPr>
          <p:cNvPr id="54" name="Flowchart: Delay 53">
            <a:extLst>
              <a:ext uri="{FF2B5EF4-FFF2-40B4-BE49-F238E27FC236}">
                <a16:creationId xmlns:a16="http://schemas.microsoft.com/office/drawing/2014/main" id="{47B3DE24-DA37-97A1-88DD-42A1D6F4AC6E}"/>
              </a:ext>
            </a:extLst>
          </p:cNvPr>
          <p:cNvSpPr/>
          <p:nvPr/>
        </p:nvSpPr>
        <p:spPr>
          <a:xfrm rot="5400000">
            <a:off x="6216098" y="2228870"/>
            <a:ext cx="1561659" cy="913491"/>
          </a:xfrm>
          <a:prstGeom prst="flowChartDelay">
            <a:avLst/>
          </a:prstGeom>
          <a:solidFill>
            <a:srgbClr val="FFC000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55" name="Cross 54">
            <a:extLst>
              <a:ext uri="{FF2B5EF4-FFF2-40B4-BE49-F238E27FC236}">
                <a16:creationId xmlns:a16="http://schemas.microsoft.com/office/drawing/2014/main" id="{E665A216-91B3-1495-A830-FDADD2674700}"/>
              </a:ext>
            </a:extLst>
          </p:cNvPr>
          <p:cNvSpPr/>
          <p:nvPr/>
        </p:nvSpPr>
        <p:spPr>
          <a:xfrm>
            <a:off x="5985469" y="2467059"/>
            <a:ext cx="379141" cy="37914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Curved Down 55">
            <a:extLst>
              <a:ext uri="{FF2B5EF4-FFF2-40B4-BE49-F238E27FC236}">
                <a16:creationId xmlns:a16="http://schemas.microsoft.com/office/drawing/2014/main" id="{2FB7D77B-1C31-6E72-CAAC-D80F3543F651}"/>
              </a:ext>
            </a:extLst>
          </p:cNvPr>
          <p:cNvSpPr/>
          <p:nvPr/>
        </p:nvSpPr>
        <p:spPr>
          <a:xfrm>
            <a:off x="7382790" y="1497299"/>
            <a:ext cx="974782" cy="25072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173AE12-A4ED-8B2A-D1B5-9C07F4734EE2}"/>
              </a:ext>
            </a:extLst>
          </p:cNvPr>
          <p:cNvSpPr txBox="1"/>
          <p:nvPr/>
        </p:nvSpPr>
        <p:spPr>
          <a:xfrm>
            <a:off x="7318290" y="3808193"/>
            <a:ext cx="468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mL Solution in 150 mL three-necked flask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DC04272-8F27-12C5-402D-F684D39B7736}"/>
              </a:ext>
            </a:extLst>
          </p:cNvPr>
          <p:cNvSpPr/>
          <p:nvPr/>
        </p:nvSpPr>
        <p:spPr>
          <a:xfrm>
            <a:off x="4674265" y="1730198"/>
            <a:ext cx="3022210" cy="1867057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A84454E4-BC3D-6F96-5755-F314DE67E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321" b="8892"/>
          <a:stretch/>
        </p:blipFill>
        <p:spPr>
          <a:xfrm>
            <a:off x="8756510" y="1453858"/>
            <a:ext cx="1923408" cy="209803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7AED508-E2D2-D094-4F8E-D20388040244}"/>
              </a:ext>
            </a:extLst>
          </p:cNvPr>
          <p:cNvSpPr txBox="1"/>
          <p:nvPr/>
        </p:nvSpPr>
        <p:spPr>
          <a:xfrm>
            <a:off x="2841946" y="3595907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mL of </a:t>
            </a:r>
            <a:r>
              <a:rPr lang="en-US" dirty="0" err="1"/>
              <a:t>CitSPIONs</a:t>
            </a:r>
            <a:endParaRPr lang="en-US" dirty="0"/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315B1BA0-B1C4-B434-2CCA-F85382086B3C}"/>
              </a:ext>
            </a:extLst>
          </p:cNvPr>
          <p:cNvSpPr/>
          <p:nvPr/>
        </p:nvSpPr>
        <p:spPr>
          <a:xfrm>
            <a:off x="3793142" y="1560866"/>
            <a:ext cx="1529504" cy="58049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6372F2C0-C63D-0844-F9F9-AA6C7A5DCBC0}"/>
              </a:ext>
            </a:extLst>
          </p:cNvPr>
          <p:cNvSpPr/>
          <p:nvPr/>
        </p:nvSpPr>
        <p:spPr>
          <a:xfrm rot="5400000">
            <a:off x="4764013" y="2369428"/>
            <a:ext cx="1014973" cy="737462"/>
          </a:xfrm>
          <a:prstGeom prst="flowChartDelay">
            <a:avLst/>
          </a:prstGeom>
          <a:solidFill>
            <a:srgbClr val="3A0D0C">
              <a:alpha val="69804"/>
            </a:srgbClr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0BD4BF-D602-CF24-55F3-CA1BBC7E81F8}"/>
              </a:ext>
            </a:extLst>
          </p:cNvPr>
          <p:cNvSpPr txBox="1"/>
          <p:nvPr/>
        </p:nvSpPr>
        <p:spPr>
          <a:xfrm>
            <a:off x="4037712" y="943837"/>
            <a:ext cx="328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mL of </a:t>
            </a:r>
            <a:r>
              <a:rPr lang="en-US" dirty="0" err="1"/>
              <a:t>CitSPIONs</a:t>
            </a:r>
            <a:r>
              <a:rPr lang="en-US" dirty="0"/>
              <a:t> +</a:t>
            </a:r>
          </a:p>
          <a:p>
            <a:r>
              <a:rPr lang="en-US" dirty="0"/>
              <a:t>76 mL of dd Water: diluted 1/20</a:t>
            </a:r>
          </a:p>
        </p:txBody>
      </p:sp>
      <p:pic>
        <p:nvPicPr>
          <p:cNvPr id="6" name="Picture 5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9F5A079D-4F85-E0BE-E10D-F3D4C87C7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29466" r="33131" b="50053"/>
          <a:stretch/>
        </p:blipFill>
        <p:spPr>
          <a:xfrm rot="16200000" flipH="1">
            <a:off x="3115648" y="5596480"/>
            <a:ext cx="1447897" cy="839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29017-ECBE-D02D-D5CF-1D5B68739798}"/>
              </a:ext>
            </a:extLst>
          </p:cNvPr>
          <p:cNvSpPr txBox="1"/>
          <p:nvPr/>
        </p:nvSpPr>
        <p:spPr>
          <a:xfrm>
            <a:off x="3322756" y="491976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AuFe17</a:t>
            </a:r>
          </a:p>
        </p:txBody>
      </p:sp>
      <p:pic>
        <p:nvPicPr>
          <p:cNvPr id="10" name="Picture 9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8282CC6B-0A66-3F8A-5D7D-293E2C3FD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48800" r="33131" b="30719"/>
          <a:stretch/>
        </p:blipFill>
        <p:spPr>
          <a:xfrm rot="16200000" flipH="1">
            <a:off x="5192620" y="5596480"/>
            <a:ext cx="1447897" cy="8397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68068-3CE3-1E4D-4007-83F5EAEA0983}"/>
              </a:ext>
            </a:extLst>
          </p:cNvPr>
          <p:cNvSpPr txBox="1"/>
          <p:nvPr/>
        </p:nvSpPr>
        <p:spPr>
          <a:xfrm flipH="1">
            <a:off x="5592891" y="5410430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x2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DD668-97D7-5544-5EE6-CEAF14DC3E38}"/>
              </a:ext>
            </a:extLst>
          </p:cNvPr>
          <p:cNvSpPr txBox="1"/>
          <p:nvPr/>
        </p:nvSpPr>
        <p:spPr>
          <a:xfrm>
            <a:off x="5496676" y="491976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81AAE3-E67D-1113-6D6C-B0C43A201A4A}"/>
              </a:ext>
            </a:extLst>
          </p:cNvPr>
          <p:cNvSpPr txBox="1"/>
          <p:nvPr/>
        </p:nvSpPr>
        <p:spPr>
          <a:xfrm flipH="1">
            <a:off x="3437498" y="5410430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x1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pic>
        <p:nvPicPr>
          <p:cNvPr id="21" name="Picture 20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B81C5550-FB03-6920-23C7-6CF783FE6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69211" r="33131" b="10308"/>
          <a:stretch/>
        </p:blipFill>
        <p:spPr>
          <a:xfrm rot="16200000" flipH="1">
            <a:off x="7369548" y="5596480"/>
            <a:ext cx="1447897" cy="8397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600DBA-3B29-57C2-50BE-621D3D51F3DB}"/>
              </a:ext>
            </a:extLst>
          </p:cNvPr>
          <p:cNvSpPr txBox="1"/>
          <p:nvPr/>
        </p:nvSpPr>
        <p:spPr>
          <a:xfrm flipH="1">
            <a:off x="7753924" y="5410430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x3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EFFCB9-6657-8C67-80BB-9FC4B6B2A005}"/>
              </a:ext>
            </a:extLst>
          </p:cNvPr>
          <p:cNvSpPr txBox="1"/>
          <p:nvPr/>
        </p:nvSpPr>
        <p:spPr>
          <a:xfrm>
            <a:off x="7682141" y="491976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A55142-FC30-DF91-2E2C-9D8C96A90B6F}"/>
              </a:ext>
            </a:extLst>
          </p:cNvPr>
          <p:cNvSpPr txBox="1"/>
          <p:nvPr/>
        </p:nvSpPr>
        <p:spPr>
          <a:xfrm>
            <a:off x="2970826" y="4263923"/>
            <a:ext cx="1640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x=0.2 mg/mL</a:t>
            </a:r>
            <a:r>
              <a:rPr lang="en-US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9B99EB-B067-8EAB-1DCE-9ADD4A27BA46}"/>
              </a:ext>
            </a:extLst>
          </p:cNvPr>
          <p:cNvSpPr txBox="1"/>
          <p:nvPr/>
        </p:nvSpPr>
        <p:spPr>
          <a:xfrm>
            <a:off x="5134630" y="4244429"/>
            <a:ext cx="1640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 0.4 mg/mL</a:t>
            </a:r>
            <a:r>
              <a:rPr lang="en-US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D1A9A3-00FA-B7C0-0B57-53FA2EDFA0F9}"/>
              </a:ext>
            </a:extLst>
          </p:cNvPr>
          <p:cNvSpPr txBox="1"/>
          <p:nvPr/>
        </p:nvSpPr>
        <p:spPr>
          <a:xfrm>
            <a:off x="7298434" y="4244429"/>
            <a:ext cx="1693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 0.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mg/mL</a:t>
            </a:r>
            <a:r>
              <a:rPr lang="en-US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58050F-9455-033A-AD7B-88B9F8AAF256}"/>
              </a:ext>
            </a:extLst>
          </p:cNvPr>
          <p:cNvSpPr txBox="1"/>
          <p:nvPr/>
        </p:nvSpPr>
        <p:spPr>
          <a:xfrm>
            <a:off x="6326750" y="2141357"/>
            <a:ext cx="1338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20 mL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mg/mL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6467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99D35-38A4-5B70-EABE-F6A60A451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80E6C1-2A76-E0F3-6BF9-0E8EC47E606E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BF6BF-59D0-F578-0070-53556A9B3B89}"/>
              </a:ext>
            </a:extLst>
          </p:cNvPr>
          <p:cNvSpPr txBox="1"/>
          <p:nvPr/>
        </p:nvSpPr>
        <p:spPr>
          <a:xfrm>
            <a:off x="-566058" y="977493"/>
            <a:ext cx="4103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Core-Shell-2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26EFE-4B5D-6259-0C13-9219584003B0}"/>
              </a:ext>
            </a:extLst>
          </p:cNvPr>
          <p:cNvSpPr txBox="1"/>
          <p:nvPr/>
        </p:nvSpPr>
        <p:spPr>
          <a:xfrm>
            <a:off x="5116904" y="3452877"/>
            <a:ext cx="6809664" cy="179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</a:pP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en-US" sz="1800" b="1" kern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800" b="1" kern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-Au NPs (Core-Shell) via 2-stage coprecipitation method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7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synthesis is based on </a:t>
            </a:r>
            <a:r>
              <a:rPr lang="en-US" sz="17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René Stein </a:t>
            </a:r>
            <a:r>
              <a:rPr lang="en-US" sz="17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et al. previous work (</a:t>
            </a:r>
            <a:r>
              <a:rPr lang="en-US" sz="1700" i="1" kern="100" dirty="0">
                <a:solidFill>
                  <a:srgbClr val="22222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17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and Characterization of Citrate-Stabilized Gold-Coated Superparamagnetic Iron Oxide Nanoparticles for Biomedical Applications, </a:t>
            </a:r>
            <a:r>
              <a:rPr lang="fr-FR" sz="17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fr-FR" sz="17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7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fr-FR" sz="17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</a:t>
            </a:r>
            <a:r>
              <a:rPr lang="fr-F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7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4425; doi:10.3390/molecules25194425</a:t>
            </a:r>
            <a:r>
              <a:rPr lang="en-US" sz="1700" i="1" kern="1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</a:t>
            </a:r>
            <a:r>
              <a:rPr lang="en-US" sz="1700" kern="1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separated in two stages as illustrated in Fig. 2 and described as follows:</a:t>
            </a:r>
            <a:endParaRPr lang="en-US" sz="17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11584-1D3A-F237-72A9-73348A1B1D1A}"/>
              </a:ext>
            </a:extLst>
          </p:cNvPr>
          <p:cNvSpPr txBox="1"/>
          <p:nvPr/>
        </p:nvSpPr>
        <p:spPr>
          <a:xfrm>
            <a:off x="5267154" y="5340345"/>
            <a:ext cx="65091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1</a:t>
            </a:r>
            <a:r>
              <a:rPr lang="en-US" sz="1700" b="1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Stage-Synthesis of Cit-Fe</a:t>
            </a:r>
            <a:r>
              <a:rPr lang="en-US" sz="1700" b="1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</a:t>
            </a:r>
            <a:r>
              <a:rPr lang="en-US" sz="1700" b="1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Nanoparticles</a:t>
            </a:r>
          </a:p>
          <a:p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2</a:t>
            </a:r>
            <a:r>
              <a:rPr lang="en-US" sz="1700" b="1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nd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Stage-Synthesis</a:t>
            </a:r>
            <a:r>
              <a:rPr lang="en-US" sz="17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of citFe</a:t>
            </a:r>
            <a:r>
              <a:rPr lang="en-US" sz="1700" b="1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</a:t>
            </a:r>
            <a:r>
              <a:rPr lang="en-US" sz="1700" b="1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–</a:t>
            </a:r>
            <a:r>
              <a:rPr lang="en-US" sz="1700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citAu</a:t>
            </a:r>
            <a:r>
              <a:rPr lang="en-US" sz="17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Core-Shell Nanoparticles</a:t>
            </a:r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4515E-85A4-AF12-5D8A-9169E02BB190}"/>
              </a:ext>
            </a:extLst>
          </p:cNvPr>
          <p:cNvSpPr txBox="1"/>
          <p:nvPr/>
        </p:nvSpPr>
        <p:spPr>
          <a:xfrm>
            <a:off x="948962" y="5850256"/>
            <a:ext cx="4167942" cy="87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Figure 2.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Illustration of the synthesis process for Fe</a:t>
            </a:r>
            <a:r>
              <a:rPr lang="en-US" sz="1200" i="1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i="1" kern="100" baseline="-25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–Au core-shell nanoparticles. The diagram depicts the step-by-step procedure of adding 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HAuCl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solution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a boiling cit-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Fe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US" sz="1200" i="1" kern="100" baseline="-250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  <a:r>
              <a:rPr lang="en-US" sz="1200" i="1" kern="100" dirty="0"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nanoparticle solution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under reflux, in varying volumes.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AE430210-7CA8-0265-8D35-C7CDAA1D4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r="321" b="8892"/>
          <a:stretch/>
        </p:blipFill>
        <p:spPr>
          <a:xfrm>
            <a:off x="7907517" y="962587"/>
            <a:ext cx="1923408" cy="2098034"/>
          </a:xfrm>
          <a:prstGeom prst="rect">
            <a:avLst/>
          </a:prstGeom>
        </p:spPr>
      </p:pic>
      <p:pic>
        <p:nvPicPr>
          <p:cNvPr id="21" name="Picture 20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C23F7905-B0FF-367D-19B9-3F24F5234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25769" r="12323" b="7629"/>
          <a:stretch/>
        </p:blipFill>
        <p:spPr>
          <a:xfrm>
            <a:off x="10107195" y="951039"/>
            <a:ext cx="1819373" cy="2106450"/>
          </a:xfrm>
          <a:prstGeom prst="rect">
            <a:avLst/>
          </a:prstGeom>
        </p:spPr>
      </p:pic>
      <p:pic>
        <p:nvPicPr>
          <p:cNvPr id="22" name="Picture 21" descr="A glass flask with a liquid in it&#10;&#10;Description automatically generated">
            <a:extLst>
              <a:ext uri="{FF2B5EF4-FFF2-40B4-BE49-F238E27FC236}">
                <a16:creationId xmlns:a16="http://schemas.microsoft.com/office/drawing/2014/main" id="{9B49EA03-8D1A-A486-29CB-9A58B630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t="24055" r="2891" b="5842"/>
          <a:stretch/>
        </p:blipFill>
        <p:spPr>
          <a:xfrm>
            <a:off x="5761888" y="955247"/>
            <a:ext cx="1945823" cy="20980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3F6D5F-B921-2CF3-E4A3-5AFA1777A339}"/>
              </a:ext>
            </a:extLst>
          </p:cNvPr>
          <p:cNvSpPr txBox="1"/>
          <p:nvPr/>
        </p:nvSpPr>
        <p:spPr>
          <a:xfrm>
            <a:off x="6070273" y="2995416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CitSPIONs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296FD5-F88E-F59C-8159-D31D085BE3C3}"/>
              </a:ext>
            </a:extLst>
          </p:cNvPr>
          <p:cNvSpPr txBox="1"/>
          <p:nvPr/>
        </p:nvSpPr>
        <p:spPr>
          <a:xfrm>
            <a:off x="8414083" y="2986704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AuFe17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99B12-D186-6930-873A-2FC0965C924C}"/>
              </a:ext>
            </a:extLst>
          </p:cNvPr>
          <p:cNvSpPr txBox="1"/>
          <p:nvPr/>
        </p:nvSpPr>
        <p:spPr>
          <a:xfrm>
            <a:off x="10598537" y="2983572"/>
            <a:ext cx="1557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AuFe18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E0E85-581A-4ECA-FE98-2B79588CF9E8}"/>
              </a:ext>
            </a:extLst>
          </p:cNvPr>
          <p:cNvSpPr txBox="1"/>
          <p:nvPr/>
        </p:nvSpPr>
        <p:spPr>
          <a:xfrm>
            <a:off x="220602" y="-46969"/>
            <a:ext cx="28845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AuFe16</a:t>
            </a:r>
          </a:p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BACE2-1C5F-ADC0-B62C-5FF56282F379}"/>
              </a:ext>
            </a:extLst>
          </p:cNvPr>
          <p:cNvSpPr txBox="1"/>
          <p:nvPr/>
        </p:nvSpPr>
        <p:spPr>
          <a:xfrm>
            <a:off x="1543352" y="-46970"/>
            <a:ext cx="1651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latin typeface="+mj-lt"/>
                <a:cs typeface="Calibri" panose="020F0502020204030204" pitchFamily="34" charset="0"/>
              </a:rPr>
              <a:t>AuFe19</a:t>
            </a:r>
            <a:endParaRPr lang="en-US" sz="2800" dirty="0"/>
          </a:p>
        </p:txBody>
      </p:sp>
      <p:pic>
        <p:nvPicPr>
          <p:cNvPr id="5" name="Picture 4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8706FAF7-0B27-97DE-DC0C-861BB643A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2221" r="33131" b="5478"/>
          <a:stretch/>
        </p:blipFill>
        <p:spPr>
          <a:xfrm rot="16200000" flipH="1">
            <a:off x="2024352" y="1194567"/>
            <a:ext cx="1447897" cy="3784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171FA-E48A-CEE8-9CFA-F11A404B376A}"/>
              </a:ext>
            </a:extLst>
          </p:cNvPr>
          <p:cNvSpPr txBox="1"/>
          <p:nvPr/>
        </p:nvSpPr>
        <p:spPr>
          <a:xfrm flipH="1">
            <a:off x="3683110" y="2494336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x3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A35B7-4382-A734-FCE5-F73A80150B76}"/>
              </a:ext>
            </a:extLst>
          </p:cNvPr>
          <p:cNvSpPr txBox="1"/>
          <p:nvPr/>
        </p:nvSpPr>
        <p:spPr>
          <a:xfrm flipH="1">
            <a:off x="2862083" y="2474263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x2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4BA40B-E69B-8CA4-710D-4A5F188AD200}"/>
              </a:ext>
            </a:extLst>
          </p:cNvPr>
          <p:cNvSpPr txBox="1"/>
          <p:nvPr/>
        </p:nvSpPr>
        <p:spPr>
          <a:xfrm flipH="1">
            <a:off x="2041055" y="2494336"/>
            <a:ext cx="707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x1 HAuCl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3A46D1-AD8B-2495-115F-1B2E4D31AFAA}"/>
              </a:ext>
            </a:extLst>
          </p:cNvPr>
          <p:cNvSpPr txBox="1"/>
          <p:nvPr/>
        </p:nvSpPr>
        <p:spPr>
          <a:xfrm flipH="1">
            <a:off x="887187" y="2518483"/>
            <a:ext cx="96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Dense cit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Fe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</a:t>
            </a:r>
            <a:r>
              <a:rPr lang="en-US" sz="10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endParaRPr lang="en-US" sz="100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93144C-8B2A-ED8D-DAAD-6EE06B4509CF}"/>
              </a:ext>
            </a:extLst>
          </p:cNvPr>
          <p:cNvSpPr txBox="1"/>
          <p:nvPr/>
        </p:nvSpPr>
        <p:spPr>
          <a:xfrm>
            <a:off x="935747" y="19936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995B1-18A1-A089-B954-6D651DAEAE8A}"/>
              </a:ext>
            </a:extLst>
          </p:cNvPr>
          <p:cNvSpPr txBox="1"/>
          <p:nvPr/>
        </p:nvSpPr>
        <p:spPr>
          <a:xfrm>
            <a:off x="1876146" y="19936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A4C5A9-EC30-72D0-F746-4A296D457E27}"/>
              </a:ext>
            </a:extLst>
          </p:cNvPr>
          <p:cNvSpPr txBox="1"/>
          <p:nvPr/>
        </p:nvSpPr>
        <p:spPr>
          <a:xfrm>
            <a:off x="2765868" y="19936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ED49FE-2A4F-D6EB-3519-907C3AFAC56E}"/>
              </a:ext>
            </a:extLst>
          </p:cNvPr>
          <p:cNvSpPr txBox="1"/>
          <p:nvPr/>
        </p:nvSpPr>
        <p:spPr>
          <a:xfrm>
            <a:off x="3689384" y="19936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AuFe19</a:t>
            </a:r>
          </a:p>
        </p:txBody>
      </p:sp>
      <p:pic>
        <p:nvPicPr>
          <p:cNvPr id="31" name="Picture 30" descr="A small vial of liquid on a cork board&#10;&#10;Description automatically generated">
            <a:extLst>
              <a:ext uri="{FF2B5EF4-FFF2-40B4-BE49-F238E27FC236}">
                <a16:creationId xmlns:a16="http://schemas.microsoft.com/office/drawing/2014/main" id="{03147001-7119-3074-7958-404EC593B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42778" r="20483" b="35555"/>
          <a:stretch/>
        </p:blipFill>
        <p:spPr>
          <a:xfrm rot="5400000">
            <a:off x="-155655" y="2773520"/>
            <a:ext cx="1373303" cy="6517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E491C97-211C-88D0-F3D4-7E8B1C0C0CE7}"/>
              </a:ext>
            </a:extLst>
          </p:cNvPr>
          <p:cNvSpPr txBox="1"/>
          <p:nvPr/>
        </p:nvSpPr>
        <p:spPr>
          <a:xfrm>
            <a:off x="12231" y="19936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AuFe11</a:t>
            </a:r>
          </a:p>
        </p:txBody>
      </p:sp>
      <p:sp>
        <p:nvSpPr>
          <p:cNvPr id="33" name="Flowchart: Delay 32">
            <a:extLst>
              <a:ext uri="{FF2B5EF4-FFF2-40B4-BE49-F238E27FC236}">
                <a16:creationId xmlns:a16="http://schemas.microsoft.com/office/drawing/2014/main" id="{1ADB7DB2-61AA-F40A-2D37-09A5361960A6}"/>
              </a:ext>
            </a:extLst>
          </p:cNvPr>
          <p:cNvSpPr/>
          <p:nvPr/>
        </p:nvSpPr>
        <p:spPr>
          <a:xfrm rot="5400000">
            <a:off x="1302179" y="4800024"/>
            <a:ext cx="1014973" cy="737462"/>
          </a:xfrm>
          <a:prstGeom prst="flowChartDelay">
            <a:avLst/>
          </a:prstGeom>
          <a:solidFill>
            <a:srgbClr val="380C0B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Delay 34">
            <a:extLst>
              <a:ext uri="{FF2B5EF4-FFF2-40B4-BE49-F238E27FC236}">
                <a16:creationId xmlns:a16="http://schemas.microsoft.com/office/drawing/2014/main" id="{ADFA81AA-7EDD-5ADA-A8C7-901318A0705F}"/>
              </a:ext>
            </a:extLst>
          </p:cNvPr>
          <p:cNvSpPr/>
          <p:nvPr/>
        </p:nvSpPr>
        <p:spPr>
          <a:xfrm rot="5400000">
            <a:off x="136757" y="4791319"/>
            <a:ext cx="1014973" cy="737462"/>
          </a:xfrm>
          <a:prstGeom prst="flowChartDelay">
            <a:avLst/>
          </a:prstGeom>
          <a:noFill/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7AA546F-6778-9772-985F-DE51F55AA878}"/>
              </a:ext>
            </a:extLst>
          </p:cNvPr>
          <p:cNvSpPr/>
          <p:nvPr/>
        </p:nvSpPr>
        <p:spPr>
          <a:xfrm>
            <a:off x="466191" y="5412602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D79977-237D-DF76-CDAD-6617EAA0E037}"/>
              </a:ext>
            </a:extLst>
          </p:cNvPr>
          <p:cNvSpPr/>
          <p:nvPr/>
        </p:nvSpPr>
        <p:spPr>
          <a:xfrm>
            <a:off x="618591" y="5565002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6373C08-04F9-8CE1-CC78-209293CBBF1D}"/>
              </a:ext>
            </a:extLst>
          </p:cNvPr>
          <p:cNvSpPr/>
          <p:nvPr/>
        </p:nvSpPr>
        <p:spPr>
          <a:xfrm>
            <a:off x="542669" y="5457558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7973E8-26C6-5110-EAB5-417B9FAB1D77}"/>
              </a:ext>
            </a:extLst>
          </p:cNvPr>
          <p:cNvSpPr/>
          <p:nvPr/>
        </p:nvSpPr>
        <p:spPr>
          <a:xfrm>
            <a:off x="664309" y="534426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75CBCA-9C62-B2AF-32BB-01C0F72F90B7}"/>
              </a:ext>
            </a:extLst>
          </p:cNvPr>
          <p:cNvSpPr/>
          <p:nvPr/>
        </p:nvSpPr>
        <p:spPr>
          <a:xfrm>
            <a:off x="641450" y="544320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FAE2AE5-678F-21FC-EB8A-EE4F3CD73DFD}"/>
              </a:ext>
            </a:extLst>
          </p:cNvPr>
          <p:cNvSpPr/>
          <p:nvPr/>
        </p:nvSpPr>
        <p:spPr>
          <a:xfrm>
            <a:off x="565528" y="5335760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C4059C7-B37B-E401-832A-A27DCC67B7AE}"/>
              </a:ext>
            </a:extLst>
          </p:cNvPr>
          <p:cNvSpPr/>
          <p:nvPr/>
        </p:nvSpPr>
        <p:spPr>
          <a:xfrm>
            <a:off x="791144" y="5366883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62EEB6B-BC93-27FF-F099-E4A044EFFD45}"/>
              </a:ext>
            </a:extLst>
          </p:cNvPr>
          <p:cNvSpPr/>
          <p:nvPr/>
        </p:nvSpPr>
        <p:spPr>
          <a:xfrm>
            <a:off x="745425" y="5477632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Horseshoe U Shaped Magnet">
                <a:extLst>
                  <a:ext uri="{FF2B5EF4-FFF2-40B4-BE49-F238E27FC236}">
                    <a16:creationId xmlns:a16="http://schemas.microsoft.com/office/drawing/2014/main" id="{514B8EA0-859C-8302-B203-D58A3DA3F6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9450" y="5759614"/>
              <a:ext cx="538280" cy="73497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38280" cy="734977"/>
                    </a:xfrm>
                    <a:prstGeom prst="rect">
                      <a:avLst/>
                    </a:prstGeom>
                  </am3d:spPr>
                  <am3d:camera>
                    <am3d:pos x="0" y="0" z="58287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7" d="1000000"/>
                    <am3d:preTrans dx="-547688" dy="3638131" dz="319325"/>
                    <am3d:scale>
                      <am3d:sx n="1000000" d="1000000"/>
                      <am3d:sy n="1000000" d="1000000"/>
                      <am3d:sz n="1000000" d="1000000"/>
                    </am3d:scale>
                    <am3d:rot ax="-288069" ay="-71748" az="603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37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Horseshoe U Shaped Magnet">
                <a:extLst>
                  <a:ext uri="{FF2B5EF4-FFF2-40B4-BE49-F238E27FC236}">
                    <a16:creationId xmlns:a16="http://schemas.microsoft.com/office/drawing/2014/main" id="{514B8EA0-859C-8302-B203-D58A3DA3F6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450" y="5759614"/>
                <a:ext cx="538280" cy="734977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Arrow: Curved Down 46">
            <a:extLst>
              <a:ext uri="{FF2B5EF4-FFF2-40B4-BE49-F238E27FC236}">
                <a16:creationId xmlns:a16="http://schemas.microsoft.com/office/drawing/2014/main" id="{FE04FA2A-ACC4-8253-E2EF-AFF0978CF4AB}"/>
              </a:ext>
            </a:extLst>
          </p:cNvPr>
          <p:cNvSpPr/>
          <p:nvPr/>
        </p:nvSpPr>
        <p:spPr>
          <a:xfrm>
            <a:off x="914258" y="4312067"/>
            <a:ext cx="737463" cy="20849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8FB384-2517-3692-61D1-7A7BC5D34CC8}"/>
              </a:ext>
            </a:extLst>
          </p:cNvPr>
          <p:cNvSpPr txBox="1"/>
          <p:nvPr/>
        </p:nvSpPr>
        <p:spPr>
          <a:xfrm>
            <a:off x="443123" y="3983215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mL dd Water</a:t>
            </a:r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319A2522-33F6-DEC0-9395-33E5F1CF0DEF}"/>
              </a:ext>
            </a:extLst>
          </p:cNvPr>
          <p:cNvSpPr/>
          <p:nvPr/>
        </p:nvSpPr>
        <p:spPr>
          <a:xfrm rot="5400000">
            <a:off x="2828442" y="4642932"/>
            <a:ext cx="1561659" cy="913491"/>
          </a:xfrm>
          <a:prstGeom prst="flowChartDelay">
            <a:avLst/>
          </a:prstGeom>
          <a:solidFill>
            <a:srgbClr val="FFC000"/>
          </a:solidFill>
          <a:ln>
            <a:solidFill>
              <a:srgbClr val="3C09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160 mL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HAuCl</a:t>
            </a:r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1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 mg mL</a:t>
            </a:r>
            <a:r>
              <a:rPr lang="en-US" dirty="0"/>
              <a:t> </a:t>
            </a:r>
          </a:p>
        </p:txBody>
      </p:sp>
      <p:sp>
        <p:nvSpPr>
          <p:cNvPr id="50" name="Cross 49">
            <a:extLst>
              <a:ext uri="{FF2B5EF4-FFF2-40B4-BE49-F238E27FC236}">
                <a16:creationId xmlns:a16="http://schemas.microsoft.com/office/drawing/2014/main" id="{466573B3-DE8D-A77F-603E-9AC8E0497666}"/>
              </a:ext>
            </a:extLst>
          </p:cNvPr>
          <p:cNvSpPr/>
          <p:nvPr/>
        </p:nvSpPr>
        <p:spPr>
          <a:xfrm>
            <a:off x="2433736" y="4861932"/>
            <a:ext cx="379141" cy="379141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4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99E9B-2753-D485-7128-43E53771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F78323-1307-C659-10EA-84C6E44FE0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</a:t>
            </a:r>
          </a:p>
        </p:txBody>
      </p:sp>
      <p:pic>
        <p:nvPicPr>
          <p:cNvPr id="13" name="Picture 12" descr="A group of small bottles with liquid in them&#10;&#10;Description automatically generated">
            <a:extLst>
              <a:ext uri="{FF2B5EF4-FFF2-40B4-BE49-F238E27FC236}">
                <a16:creationId xmlns:a16="http://schemas.microsoft.com/office/drawing/2014/main" id="{D514413E-91F8-1B4D-3D18-D39D587D4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0" t="2221" r="33131" b="5478"/>
          <a:stretch/>
        </p:blipFill>
        <p:spPr>
          <a:xfrm rot="16200000" flipH="1">
            <a:off x="2153542" y="765367"/>
            <a:ext cx="1447897" cy="3784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845585-C6F9-8480-FC12-241065B1A6EF}"/>
              </a:ext>
            </a:extLst>
          </p:cNvPr>
          <p:cNvSpPr txBox="1"/>
          <p:nvPr/>
        </p:nvSpPr>
        <p:spPr>
          <a:xfrm flipH="1">
            <a:off x="3812300" y="2065136"/>
            <a:ext cx="7938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x3 HAuCl</a:t>
            </a:r>
            <a:r>
              <a:rPr lang="en-US" sz="105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88DD0-D00D-A59E-153E-52DFCC7FF5B0}"/>
              </a:ext>
            </a:extLst>
          </p:cNvPr>
          <p:cNvSpPr txBox="1"/>
          <p:nvPr/>
        </p:nvSpPr>
        <p:spPr>
          <a:xfrm flipH="1">
            <a:off x="2991273" y="2045063"/>
            <a:ext cx="7938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x2 HAuCl</a:t>
            </a:r>
            <a:r>
              <a:rPr lang="en-US" sz="105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D8F41-DDC7-E924-A004-073EAA4F7290}"/>
              </a:ext>
            </a:extLst>
          </p:cNvPr>
          <p:cNvSpPr txBox="1"/>
          <p:nvPr/>
        </p:nvSpPr>
        <p:spPr>
          <a:xfrm flipH="1">
            <a:off x="2170245" y="2065136"/>
            <a:ext cx="7938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x1 HAuCl</a:t>
            </a:r>
            <a:r>
              <a:rPr lang="en-US" sz="105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CCCDE-8FAE-34A8-79E5-C67977EF4F53}"/>
              </a:ext>
            </a:extLst>
          </p:cNvPr>
          <p:cNvSpPr txBox="1"/>
          <p:nvPr/>
        </p:nvSpPr>
        <p:spPr>
          <a:xfrm flipH="1">
            <a:off x="1016377" y="2089283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</a:rPr>
              <a:t>Dense cit</a:t>
            </a: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Fe</a:t>
            </a:r>
            <a:r>
              <a:rPr lang="en-US" sz="105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</a:t>
            </a:r>
            <a:r>
              <a:rPr lang="en-US" sz="105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endParaRPr lang="en-US" sz="1050" b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6B8265-C817-9921-CD12-A071872C2B09}"/>
              </a:ext>
            </a:extLst>
          </p:cNvPr>
          <p:cNvSpPr txBox="1"/>
          <p:nvPr/>
        </p:nvSpPr>
        <p:spPr>
          <a:xfrm>
            <a:off x="1064937" y="15644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C71821-39F1-90DF-5799-9FD272C14D66}"/>
              </a:ext>
            </a:extLst>
          </p:cNvPr>
          <p:cNvSpPr txBox="1"/>
          <p:nvPr/>
        </p:nvSpPr>
        <p:spPr>
          <a:xfrm>
            <a:off x="2005336" y="15644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A1BFDF-D933-0605-51BD-A62224E604BD}"/>
              </a:ext>
            </a:extLst>
          </p:cNvPr>
          <p:cNvSpPr txBox="1"/>
          <p:nvPr/>
        </p:nvSpPr>
        <p:spPr>
          <a:xfrm>
            <a:off x="2895058" y="15644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10F77D-8341-05CD-97AA-45A0EF493D4B}"/>
              </a:ext>
            </a:extLst>
          </p:cNvPr>
          <p:cNvSpPr txBox="1"/>
          <p:nvPr/>
        </p:nvSpPr>
        <p:spPr>
          <a:xfrm>
            <a:off x="3818574" y="15644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D15ABC-03E7-F479-48F8-CED55E1DBB2A}"/>
              </a:ext>
            </a:extLst>
          </p:cNvPr>
          <p:cNvSpPr txBox="1"/>
          <p:nvPr/>
        </p:nvSpPr>
        <p:spPr>
          <a:xfrm>
            <a:off x="4859071" y="937234"/>
            <a:ext cx="7160468" cy="616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ar-AE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٭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amounts of a HAuCl</a:t>
            </a:r>
            <a:r>
              <a:rPr lang="en-US" sz="2000" b="0" i="0" u="none" strike="noStrike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AuFe16: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NPs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centrifuged and magnetically separated and this dense solution was used for the 2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step. 32mg HAuCl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160mL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injected at once (this batch didn’t reach 90°C.)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final concentration: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~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.03 mg/mL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AuFe17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Magnetically washed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NPs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diluted in 50 mL and 4 mL of dispersion were injected in 76 mL of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Then 19,66 mL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+ 340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(HAuCl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10mg/mL) injected at once (this batch reached 95°C.)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final concentration: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mg/mL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AuFe18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Magnetically washed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NPs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diluted in 50 mL and 4 mL of dispersion were injected in 76 mL of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Then 19,32 mL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+ 680 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(HAuCl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mg/mL) was injected at once (this batch reached 95°C.)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final concentration: 0.16 mg/mL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AuFe19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Magnetically washed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NPs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diluted in 50 mL and 4 mL of dispersion were injected in 76 mL of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Then 18,8 mL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ddwater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+ 1,200 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(HAuCl</a:t>
            </a:r>
            <a:r>
              <a: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mg/mL) was injected at once (this batch reached 96°C.)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final concentration: 0.22 mg/mL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C72D49-2CF1-6DD3-1C50-E6A4B7385418}"/>
              </a:ext>
            </a:extLst>
          </p:cNvPr>
          <p:cNvSpPr txBox="1"/>
          <p:nvPr/>
        </p:nvSpPr>
        <p:spPr>
          <a:xfrm>
            <a:off x="549654" y="6156907"/>
            <a:ext cx="1189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.03 mg/mL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B518D1-9285-944C-7E36-D37F6DFCE93A}"/>
              </a:ext>
            </a:extLst>
          </p:cNvPr>
          <p:cNvSpPr txBox="1"/>
          <p:nvPr/>
        </p:nvSpPr>
        <p:spPr>
          <a:xfrm>
            <a:off x="1704431" y="6154705"/>
            <a:ext cx="1276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0.06 mg/mL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BC788B-A136-C745-456B-EAA8DFB613B7}"/>
              </a:ext>
            </a:extLst>
          </p:cNvPr>
          <p:cNvSpPr txBox="1"/>
          <p:nvPr/>
        </p:nvSpPr>
        <p:spPr>
          <a:xfrm>
            <a:off x="2706173" y="6154705"/>
            <a:ext cx="1276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0.16 mg/mL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E3629-8A9A-E8A4-9EBF-AB03C0102362}"/>
              </a:ext>
            </a:extLst>
          </p:cNvPr>
          <p:cNvSpPr txBox="1"/>
          <p:nvPr/>
        </p:nvSpPr>
        <p:spPr>
          <a:xfrm>
            <a:off x="3716462" y="6154705"/>
            <a:ext cx="1276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0.22 mg/mL</a:t>
            </a:r>
          </a:p>
        </p:txBody>
      </p:sp>
      <p:pic>
        <p:nvPicPr>
          <p:cNvPr id="20" name="Picture 19" descr="Small bottles of liquid and a silver block&#10;&#10;Description automatically generated">
            <a:extLst>
              <a:ext uri="{FF2B5EF4-FFF2-40B4-BE49-F238E27FC236}">
                <a16:creationId xmlns:a16="http://schemas.microsoft.com/office/drawing/2014/main" id="{08CCF2B1-F176-D121-2994-9D416A0D5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t="28322" r="34838" b="10574"/>
          <a:stretch/>
        </p:blipFill>
        <p:spPr>
          <a:xfrm>
            <a:off x="2620464" y="4231105"/>
            <a:ext cx="2058399" cy="1912131"/>
          </a:xfrm>
          <a:prstGeom prst="rect">
            <a:avLst/>
          </a:prstGeom>
        </p:spPr>
      </p:pic>
      <p:pic>
        <p:nvPicPr>
          <p:cNvPr id="22" name="Picture 21" descr="A group of small bottles with pink liquid&#10;&#10;Description automatically generated">
            <a:extLst>
              <a:ext uri="{FF2B5EF4-FFF2-40B4-BE49-F238E27FC236}">
                <a16:creationId xmlns:a16="http://schemas.microsoft.com/office/drawing/2014/main" id="{DFE5F5B9-188E-58E2-BDA1-9663EDA4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2" t="28508" r="26109" b="11818"/>
          <a:stretch/>
        </p:blipFill>
        <p:spPr>
          <a:xfrm>
            <a:off x="549654" y="4231106"/>
            <a:ext cx="2058399" cy="1912130"/>
          </a:xfrm>
          <a:prstGeom prst="rect">
            <a:avLst/>
          </a:prstGeom>
        </p:spPr>
      </p:pic>
      <p:pic>
        <p:nvPicPr>
          <p:cNvPr id="23" name="Picture 22" descr="A small vial of liquid on a cork board&#10;&#10;Description automatically generated">
            <a:extLst>
              <a:ext uri="{FF2B5EF4-FFF2-40B4-BE49-F238E27FC236}">
                <a16:creationId xmlns:a16="http://schemas.microsoft.com/office/drawing/2014/main" id="{5570D4EB-1EBC-5983-32A3-E43396A4A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42778" r="20483" b="35555"/>
          <a:stretch/>
        </p:blipFill>
        <p:spPr>
          <a:xfrm rot="5400000">
            <a:off x="-26465" y="2344320"/>
            <a:ext cx="1373303" cy="6517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42EA79-0187-9648-45F5-4DBAB2DCB206}"/>
              </a:ext>
            </a:extLst>
          </p:cNvPr>
          <p:cNvSpPr txBox="1"/>
          <p:nvPr/>
        </p:nvSpPr>
        <p:spPr>
          <a:xfrm>
            <a:off x="141421" y="1564437"/>
            <a:ext cx="93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AuFe11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18E939-8179-1E77-56E7-C71D9D484159}"/>
              </a:ext>
            </a:extLst>
          </p:cNvPr>
          <p:cNvSpPr txBox="1"/>
          <p:nvPr/>
        </p:nvSpPr>
        <p:spPr>
          <a:xfrm>
            <a:off x="1377601" y="3859571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After 72 h with magnet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89AE76-5EC7-3772-6E87-4B345FF77C8C}"/>
              </a:ext>
            </a:extLst>
          </p:cNvPr>
          <p:cNvSpPr txBox="1"/>
          <p:nvPr/>
        </p:nvSpPr>
        <p:spPr>
          <a:xfrm>
            <a:off x="166154" y="-12702"/>
            <a:ext cx="28432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AuFe16</a:t>
            </a:r>
          </a:p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0A33AC-333B-36D4-2D80-AE1339995B1A}"/>
              </a:ext>
            </a:extLst>
          </p:cNvPr>
          <p:cNvSpPr txBox="1"/>
          <p:nvPr/>
        </p:nvSpPr>
        <p:spPr>
          <a:xfrm>
            <a:off x="1500644" y="-15448"/>
            <a:ext cx="16279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</a:t>
            </a:r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r>
              <a:rPr lang="en-US" sz="2800" b="1" dirty="0">
                <a:latin typeface="+mj-lt"/>
                <a:cs typeface="Calibri" panose="020F0502020204030204" pitchFamily="34" charset="0"/>
              </a:rPr>
              <a:t>AuFe19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320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BD8FE-6955-DF2B-BD16-05E41B995AB3}"/>
              </a:ext>
            </a:extLst>
          </p:cNvPr>
          <p:cNvSpPr txBox="1"/>
          <p:nvPr/>
        </p:nvSpPr>
        <p:spPr>
          <a:xfrm>
            <a:off x="0" y="217889"/>
            <a:ext cx="3155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Core-Shell-3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E2AD5-3448-633B-7B5F-048AF007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5" y="3197198"/>
            <a:ext cx="2774171" cy="2443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4974E1-3A2F-946E-97CD-BF0059037223}"/>
              </a:ext>
            </a:extLst>
          </p:cNvPr>
          <p:cNvSpPr txBox="1"/>
          <p:nvPr/>
        </p:nvSpPr>
        <p:spPr>
          <a:xfrm>
            <a:off x="463580" y="1120279"/>
            <a:ext cx="11466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main difference is the use of pre-synthesized Au NPs instead of directly reducing Au onto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₄. Sodium citrate acts as a reducing agent for Au in this process.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BC7E8-F08D-070F-B3D5-1B6101686B1F}"/>
              </a:ext>
            </a:extLst>
          </p:cNvPr>
          <p:cNvSpPr txBox="1"/>
          <p:nvPr/>
        </p:nvSpPr>
        <p:spPr>
          <a:xfrm>
            <a:off x="5543581" y="2353915"/>
            <a:ext cx="63862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Core-Shell-3 Nanoparticles: A Three-Step Procedure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of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NPs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Deoxygenated NaOH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H₂O₂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sequentially added to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FeSO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₄·7H₂O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continuous N₂ bubbling, allowing for controlled concentrations.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of Au NPs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Follows the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Turkevich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method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using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sodium citrate as a reducing agent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with the reaction stopped upon observing 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ruby-red color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of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Au-Fe₃O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Hybrid NPs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Pre-synthesized Au NPs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incorporated into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Fe₃O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₄ synthesis, replacing water, which distinguishes this process from earlier methods where Au was deposited directly.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6EEBF-43E9-D1D5-7C78-8F19AEFACFB9}"/>
              </a:ext>
            </a:extLst>
          </p:cNvPr>
          <p:cNvSpPr txBox="1"/>
          <p:nvPr/>
        </p:nvSpPr>
        <p:spPr>
          <a:xfrm>
            <a:off x="8098972" y="6324233"/>
            <a:ext cx="6386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0" eaLnBrk="1" latinLnBrk="0" hangingPunct="1"/>
            <a:r>
              <a:rPr lang="en-US" sz="1800" b="0" i="0" kern="1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Ochea et al.</a:t>
            </a:r>
            <a:endParaRPr lang="en-US" sz="1800" b="1" kern="1200" baseline="30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9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NPs overview</a:t>
            </a: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366624D0-7BA2-A1FE-8868-3D65305461A8}"/>
              </a:ext>
            </a:extLst>
          </p:cNvPr>
          <p:cNvGraphicFramePr>
            <a:graphicFrameLocks noGrp="1"/>
          </p:cNvGraphicFramePr>
          <p:nvPr/>
        </p:nvGraphicFramePr>
        <p:xfrm>
          <a:off x="1430559" y="863386"/>
          <a:ext cx="10674943" cy="5508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161">
                  <a:extLst>
                    <a:ext uri="{9D8B030D-6E8A-4147-A177-3AD203B41FA5}">
                      <a16:colId xmlns:a16="http://schemas.microsoft.com/office/drawing/2014/main" val="2055425735"/>
                    </a:ext>
                  </a:extLst>
                </a:gridCol>
                <a:gridCol w="1324306">
                  <a:extLst>
                    <a:ext uri="{9D8B030D-6E8A-4147-A177-3AD203B41FA5}">
                      <a16:colId xmlns:a16="http://schemas.microsoft.com/office/drawing/2014/main" val="2980004873"/>
                    </a:ext>
                  </a:extLst>
                </a:gridCol>
                <a:gridCol w="1184214">
                  <a:extLst>
                    <a:ext uri="{9D8B030D-6E8A-4147-A177-3AD203B41FA5}">
                      <a16:colId xmlns:a16="http://schemas.microsoft.com/office/drawing/2014/main" val="2582621316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790009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525662784"/>
                    </a:ext>
                  </a:extLst>
                </a:gridCol>
                <a:gridCol w="1228279">
                  <a:extLst>
                    <a:ext uri="{9D8B030D-6E8A-4147-A177-3AD203B41FA5}">
                      <a16:colId xmlns:a16="http://schemas.microsoft.com/office/drawing/2014/main" val="2877004670"/>
                    </a:ext>
                  </a:extLst>
                </a:gridCol>
                <a:gridCol w="990235">
                  <a:extLst>
                    <a:ext uri="{9D8B030D-6E8A-4147-A177-3AD203B41FA5}">
                      <a16:colId xmlns:a16="http://schemas.microsoft.com/office/drawing/2014/main" val="1720473527"/>
                    </a:ext>
                  </a:extLst>
                </a:gridCol>
                <a:gridCol w="893152">
                  <a:extLst>
                    <a:ext uri="{9D8B030D-6E8A-4147-A177-3AD203B41FA5}">
                      <a16:colId xmlns:a16="http://schemas.microsoft.com/office/drawing/2014/main" val="1805336708"/>
                    </a:ext>
                  </a:extLst>
                </a:gridCol>
                <a:gridCol w="825196">
                  <a:extLst>
                    <a:ext uri="{9D8B030D-6E8A-4147-A177-3AD203B41FA5}">
                      <a16:colId xmlns:a16="http://schemas.microsoft.com/office/drawing/2014/main" val="2986731166"/>
                    </a:ext>
                  </a:extLst>
                </a:gridCol>
              </a:tblGrid>
              <a:tr h="7254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Sample Description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Code Name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Reference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Structure &amp; Morphology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Hydrodynamic Properties (DLS)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Magnetic Properties (VSM@RT)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40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31434520"/>
                  </a:ext>
                </a:extLst>
              </a:tr>
              <a:tr h="72546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400" b="1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XRD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(nm)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400" b="1" kern="1200" baseline="-250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 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baseline="-250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(nm)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Zeta Potential (mV)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b="1" kern="1200" baseline="-25000" dirty="0" err="1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(Am</a:t>
                      </a:r>
                      <a:r>
                        <a:rPr lang="en-US" sz="12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  <a:r>
                        <a:rPr lang="en-US" sz="12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%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b="1" kern="1200" baseline="-25000" dirty="0" err="1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200" b="1" kern="1200" baseline="3000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235945"/>
                  </a:ext>
                </a:extLst>
              </a:tr>
              <a:tr h="7415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 Reference-1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AuFe07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(Au-ref)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Dong et al.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(17 ± 2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-64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897186"/>
                  </a:ext>
                </a:extLst>
              </a:tr>
              <a:tr h="462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 Reference-2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AuFe08 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(GMCP4- Au Part)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Ochea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al.</a:t>
                      </a:r>
                      <a:endParaRPr lang="en-US" sz="1100" b="0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(18 ± 3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101032"/>
                  </a:ext>
                </a:extLst>
              </a:tr>
              <a:tr h="4626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Au-decorated MNPs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AuFe01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(GMCP1)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Miyazaki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j-lt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al. </a:t>
                      </a:r>
                      <a:endParaRPr lang="en-US" sz="1100" b="0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± 5 (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± 2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1120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-49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726483"/>
                  </a:ext>
                </a:extLst>
              </a:tr>
              <a:tr h="524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Core-Shell-1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AuFe05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(GMCP2)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Hongjian</a:t>
                      </a:r>
                      <a:r>
                        <a:rPr lang="en-US" sz="1100" b="0" i="0" dirty="0">
                          <a:solidFill>
                            <a:schemeClr val="tx1"/>
                          </a:solidFill>
                          <a:effectLst/>
                          <a:latin typeface="+mj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et al. </a:t>
                      </a:r>
                      <a:endParaRPr lang="en-US" sz="1100" b="0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12@3 (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± 2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-77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18249"/>
                  </a:ext>
                </a:extLst>
              </a:tr>
              <a:tr h="5677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Core-Shell-2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AuFe11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(GMCP3)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kern="1200" baseline="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Stein et al.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10-30@40-60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160 (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152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-70 (-49)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 (22)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 (24)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062272"/>
                  </a:ext>
                </a:extLst>
              </a:tr>
              <a:tr h="5677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Core-Shell-3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AuFe15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(GMCP4)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Ochea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al.</a:t>
                      </a:r>
                      <a:endParaRPr lang="en-US" sz="1100" b="0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(30 ± 9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-60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909636"/>
                  </a:ext>
                </a:extLst>
              </a:tr>
              <a:tr h="5677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Janus Particles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AuFe06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(DGM)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Garanina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al.</a:t>
                      </a:r>
                      <a:endParaRPr lang="en-US" sz="1100" b="0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(21@3</a:t>
                      </a:r>
                      <a:r>
                        <a:rPr lang="en-US" sz="12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 (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251 ± 23</a:t>
                      </a:r>
                      <a:r>
                        <a:rPr lang="en-US" sz="12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-50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6886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0B0B395-75F5-4C38-A4A0-E85C207DFE78}"/>
              </a:ext>
            </a:extLst>
          </p:cNvPr>
          <p:cNvSpPr txBox="1"/>
          <p:nvPr/>
        </p:nvSpPr>
        <p:spPr>
          <a:xfrm>
            <a:off x="0" y="6394546"/>
            <a:ext cx="12192000" cy="40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i="1" dirty="0">
                <a:latin typeface="+mj-lt"/>
              </a:rPr>
              <a:t>1. TEM Reference 		2. DLS Reference		3. Fe</a:t>
            </a:r>
            <a:r>
              <a:rPr lang="en-US" i="1" baseline="-25000" dirty="0">
                <a:latin typeface="+mj-lt"/>
              </a:rPr>
              <a:t>3</a:t>
            </a:r>
            <a:r>
              <a:rPr lang="en-US" i="1" dirty="0">
                <a:latin typeface="+mj-lt"/>
              </a:rPr>
              <a:t>O</a:t>
            </a:r>
            <a:r>
              <a:rPr lang="en-US" i="1" baseline="-25000" dirty="0">
                <a:latin typeface="+mj-lt"/>
              </a:rPr>
              <a:t>4</a:t>
            </a:r>
            <a:r>
              <a:rPr lang="en-US" i="1" dirty="0">
                <a:latin typeface="+mj-lt"/>
              </a:rPr>
              <a:t> </a:t>
            </a:r>
            <a:r>
              <a:rPr lang="en-US" i="1" dirty="0" err="1">
                <a:latin typeface="+mj-lt"/>
              </a:rPr>
              <a:t>M</a:t>
            </a:r>
            <a:r>
              <a:rPr lang="en-US" i="1" baseline="-25000" dirty="0" err="1">
                <a:latin typeface="+mj-lt"/>
              </a:rPr>
              <a:t>s</a:t>
            </a:r>
            <a:r>
              <a:rPr lang="en-US" i="1" dirty="0">
                <a:latin typeface="+mj-lt"/>
              </a:rPr>
              <a:t>= 91 A m</a:t>
            </a:r>
            <a:r>
              <a:rPr lang="en-US" i="1" baseline="30000" dirty="0">
                <a:latin typeface="+mj-lt"/>
              </a:rPr>
              <a:t>2</a:t>
            </a:r>
            <a:r>
              <a:rPr lang="en-US" i="1" dirty="0">
                <a:latin typeface="+mj-lt"/>
              </a:rPr>
              <a:t> kg</a:t>
            </a:r>
            <a:r>
              <a:rPr lang="en-US" i="1" baseline="30000" dirty="0">
                <a:latin typeface="+mj-lt"/>
              </a:rPr>
              <a:t>-1</a:t>
            </a:r>
            <a:endParaRPr lang="el-GR" i="1" baseline="30000" dirty="0">
              <a:latin typeface="+mj-lt"/>
            </a:endParaRPr>
          </a:p>
        </p:txBody>
      </p:sp>
      <p:pic>
        <p:nvPicPr>
          <p:cNvPr id="4" name="Εικόνα 5">
            <a:extLst>
              <a:ext uri="{FF2B5EF4-FFF2-40B4-BE49-F238E27FC236}">
                <a16:creationId xmlns:a16="http://schemas.microsoft.com/office/drawing/2014/main" id="{8FDC1763-4E11-9484-00B0-EC3E87A911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4" y="4517609"/>
            <a:ext cx="826661" cy="826661"/>
          </a:xfrm>
          <a:prstGeom prst="rect">
            <a:avLst/>
          </a:prstGeo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0DC6039-7902-CF29-7846-3E128C319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56" y="5720833"/>
            <a:ext cx="857626" cy="627153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F1307FD-4A25-77FA-53A4-2E462E320E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951" y="2700968"/>
            <a:ext cx="527745" cy="522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4523E8-8424-E613-CAA3-1A68B7CB3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823" y="3420235"/>
            <a:ext cx="791713" cy="8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Synthesis Protocols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BD8FE-6955-DF2B-BD16-05E41B995AB3}"/>
              </a:ext>
            </a:extLst>
          </p:cNvPr>
          <p:cNvSpPr txBox="1"/>
          <p:nvPr/>
        </p:nvSpPr>
        <p:spPr>
          <a:xfrm>
            <a:off x="0" y="190807"/>
            <a:ext cx="3342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Janus Particles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48706-8AF7-64DD-7722-A083CB79E0CC}"/>
              </a:ext>
            </a:extLst>
          </p:cNvPr>
          <p:cNvSpPr txBox="1"/>
          <p:nvPr/>
        </p:nvSpPr>
        <p:spPr>
          <a:xfrm>
            <a:off x="3788229" y="1439158"/>
            <a:ext cx="806994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Synthesis of </a:t>
            </a:r>
            <a:r>
              <a:rPr lang="en-US" b="1" dirty="0" err="1"/>
              <a:t>Fe₃O</a:t>
            </a:r>
            <a:r>
              <a:rPr lang="en-US" b="1" dirty="0"/>
              <a:t>₄-Au Dumbbell MNPs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Preparation of Reaction Mixture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Solvent and Surfactants</a:t>
            </a:r>
            <a:r>
              <a:rPr lang="en-US" dirty="0"/>
              <a:t>: Mix 100 mL of 1-octadecene, 10 mL of oleic acid, 10 mL of </a:t>
            </a:r>
            <a:r>
              <a:rPr lang="en-US" dirty="0" err="1"/>
              <a:t>oleylamine</a:t>
            </a:r>
            <a:r>
              <a:rPr lang="en-US" dirty="0"/>
              <a:t>, and 6.44 g of 1,2-hexadecanediol in a three-neck round-bottom flask under argon. Heat to 120 °C for 20 min.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Injection of Precursors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Iron and Gold Sources</a:t>
            </a:r>
            <a:r>
              <a:rPr lang="en-US" dirty="0"/>
              <a:t>: Inject 1.5 mL of iron pentacarbonyl and 150 mg of hydrogen </a:t>
            </a:r>
            <a:r>
              <a:rPr lang="en-US" dirty="0" err="1"/>
              <a:t>tetrachloroaurate</a:t>
            </a:r>
            <a:r>
              <a:rPr lang="en-US" dirty="0"/>
              <a:t> (dissolved in 12.5 mL of 1-octadecene and 1.25 mL of </a:t>
            </a:r>
            <a:r>
              <a:rPr lang="en-US" dirty="0" err="1"/>
              <a:t>oleylamine</a:t>
            </a:r>
            <a:r>
              <a:rPr lang="en-US" dirty="0"/>
              <a:t>) into the heated mixture. Heat under reflux at 310 °C for 45 min, then cool to room temperature and air-expose for 1 h.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Isolation of MNPs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Precipitation and Drying</a:t>
            </a:r>
            <a:r>
              <a:rPr lang="en-US" dirty="0"/>
              <a:t>: Isolate MNPs by adding isopropanol, followed by centrifugation at 6000 rpm for 10 min, and dry under vacuum.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Surface Modification with APTES</a:t>
            </a:r>
            <a:r>
              <a:rPr lang="en-US" dirty="0"/>
              <a:t>: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b="1" dirty="0"/>
              <a:t>Amino Group Introduction</a:t>
            </a:r>
            <a:r>
              <a:rPr lang="en-US" dirty="0"/>
              <a:t>: Coat MNPs with APTES by adding 100 mL of APTES and 50 </a:t>
            </a:r>
            <a:r>
              <a:rPr lang="en-US" dirty="0" err="1"/>
              <a:t>μL</a:t>
            </a:r>
            <a:r>
              <a:rPr lang="en-US" dirty="0"/>
              <a:t> of acetic acid to 10 mg of MNPs in 10 mL of toluene. Heat to 40 °C and stir overnight. Precipitate using a magnet, wash with deionized water, and redispersed in 9 mL of 0.1M PBS (pH = 8.3).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8B8F-A662-E085-07AE-1B309408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11" y="2760530"/>
            <a:ext cx="2774891" cy="20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8C392-494D-19CB-8BC4-D990A3F4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400B9AC9-D53E-DDAD-9DAD-06B44707C9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Conjugation with Thrombin aptamers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42E15D9-1A96-2D7E-5C3D-ED437FBFD7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AUTh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54FA4E9-D1F5-AA66-3573-254FCE3BF8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WP2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0ECE79F-EDEC-B70E-0F07-E602B436F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12" y="738588"/>
            <a:ext cx="5647126" cy="287002"/>
          </a:xfrm>
        </p:spPr>
        <p:txBody>
          <a:bodyPr/>
          <a:lstStyle/>
          <a:p>
            <a:r>
              <a:rPr kumimoji="0" lang="en-GB" altLang="el-G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Biomarkers binding and quantitative analysis</a:t>
            </a:r>
            <a:endParaRPr lang="el-GR" dirty="0"/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FB3EAD51-A631-7A0B-B2EE-8E7DBCE8D6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512" y="3996480"/>
            <a:ext cx="8434485" cy="610765"/>
          </a:xfrm>
        </p:spPr>
        <p:txBody>
          <a:bodyPr/>
          <a:lstStyle/>
          <a:p>
            <a:r>
              <a:rPr lang="en-US" dirty="0"/>
              <a:t>Protocols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226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A14F85-5C57-FCA6-5757-BF65C5C5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84" y="63886"/>
            <a:ext cx="9065342" cy="526049"/>
          </a:xfrm>
        </p:spPr>
        <p:txBody>
          <a:bodyPr>
            <a:normAutofit fontScale="90000"/>
          </a:bodyPr>
          <a:lstStyle/>
          <a:p>
            <a:r>
              <a:rPr lang="en-US" sz="3600"/>
              <a:t>Progress for each AuNPs synthesis</a:t>
            </a:r>
            <a:endParaRPr lang="el-GR" sz="360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A1FE667-5FDD-3597-1611-C5EE7A2D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22</a:t>
            </a:fld>
            <a:endParaRPr lang="el-GR"/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3B273DCF-884B-581F-9EFA-BC4B35118FD9}"/>
              </a:ext>
            </a:extLst>
          </p:cNvPr>
          <p:cNvGraphicFramePr>
            <a:graphicFrameLocks noGrp="1"/>
          </p:cNvGraphicFramePr>
          <p:nvPr/>
        </p:nvGraphicFramePr>
        <p:xfrm>
          <a:off x="825910" y="589935"/>
          <a:ext cx="11208773" cy="5995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324">
                  <a:extLst>
                    <a:ext uri="{9D8B030D-6E8A-4147-A177-3AD203B41FA5}">
                      <a16:colId xmlns:a16="http://schemas.microsoft.com/office/drawing/2014/main" val="1140598183"/>
                    </a:ext>
                  </a:extLst>
                </a:gridCol>
                <a:gridCol w="1782324">
                  <a:extLst>
                    <a:ext uri="{9D8B030D-6E8A-4147-A177-3AD203B41FA5}">
                      <a16:colId xmlns:a16="http://schemas.microsoft.com/office/drawing/2014/main" val="984488702"/>
                    </a:ext>
                  </a:extLst>
                </a:gridCol>
                <a:gridCol w="2362143">
                  <a:extLst>
                    <a:ext uri="{9D8B030D-6E8A-4147-A177-3AD203B41FA5}">
                      <a16:colId xmlns:a16="http://schemas.microsoft.com/office/drawing/2014/main" val="2133969165"/>
                    </a:ext>
                  </a:extLst>
                </a:gridCol>
                <a:gridCol w="2640991">
                  <a:extLst>
                    <a:ext uri="{9D8B030D-6E8A-4147-A177-3AD203B41FA5}">
                      <a16:colId xmlns:a16="http://schemas.microsoft.com/office/drawing/2014/main" val="2511417011"/>
                    </a:ext>
                  </a:extLst>
                </a:gridCol>
                <a:gridCol w="2640991">
                  <a:extLst>
                    <a:ext uri="{9D8B030D-6E8A-4147-A177-3AD203B41FA5}">
                      <a16:colId xmlns:a16="http://schemas.microsoft.com/office/drawing/2014/main" val="2684912039"/>
                    </a:ext>
                  </a:extLst>
                </a:gridCol>
              </a:tblGrid>
              <a:tr h="3199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Nanoparticles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Code Name</a:t>
                      </a:r>
                      <a:endParaRPr lang="el-G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Aptamers studied </a:t>
                      </a:r>
                      <a:endParaRPr lang="el-G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Results/comments</a:t>
                      </a:r>
                      <a:endParaRPr lang="el-G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l-G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62277"/>
                  </a:ext>
                </a:extLst>
              </a:tr>
              <a:tr h="101787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Phytic Acid MNPs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AuFe01</a:t>
                      </a:r>
                    </a:p>
                    <a:p>
                      <a:pPr algn="ctr"/>
                      <a:r>
                        <a:rPr lang="en-US" sz="1400" dirty="0"/>
                        <a:t>Au-decorated MNPS - GMCP1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/>
                        <a:t>ΤΒΑ1 (</a:t>
                      </a:r>
                      <a:r>
                        <a:rPr lang="en-US" sz="1400"/>
                        <a:t>Thrombin)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Issues with aggregation</a:t>
                      </a:r>
                    </a:p>
                    <a:p>
                      <a:pPr algn="ctr"/>
                      <a:r>
                        <a:rPr lang="en-US" sz="1400"/>
                        <a:t>Binding of aptamer not verified 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Study could be repeated with the newest FAM-modified aptamers and more stable nanoparticles</a:t>
                      </a:r>
                      <a:endParaRPr lang="el-GR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070719"/>
                  </a:ext>
                </a:extLst>
              </a:tr>
              <a:tr h="101787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Core shell AuMNPs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AuFe05</a:t>
                      </a:r>
                    </a:p>
                    <a:p>
                      <a:pPr algn="ctr"/>
                      <a:r>
                        <a:rPr lang="en-US" sz="1400" dirty="0"/>
                        <a:t>GMCP2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TBA1 (Thrombin)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Issues with aggregation</a:t>
                      </a:r>
                    </a:p>
                    <a:p>
                      <a:pPr algn="ctr"/>
                      <a:r>
                        <a:rPr lang="en-US" sz="1400"/>
                        <a:t>Binding of aptamer not verified 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Study could be repeated with the newest FAM-modified aptamers and more stable nanoparticles</a:t>
                      </a:r>
                      <a:endParaRPr lang="el-GR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019741"/>
                  </a:ext>
                </a:extLst>
              </a:tr>
              <a:tr h="14831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Core Shell </a:t>
                      </a:r>
                      <a:r>
                        <a:rPr lang="en-US" sz="1400" dirty="0" err="1"/>
                        <a:t>AuMNPs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AuFe11</a:t>
                      </a:r>
                    </a:p>
                    <a:p>
                      <a:pPr algn="ctr"/>
                      <a:r>
                        <a:rPr lang="en-US" sz="1400" dirty="0"/>
                        <a:t>GMCP3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TBA1 (Thrombin)</a:t>
                      </a:r>
                    </a:p>
                    <a:p>
                      <a:pPr algn="ctr"/>
                      <a:r>
                        <a:rPr lang="en-US" sz="1400"/>
                        <a:t>RNV95 aptamer (</a:t>
                      </a:r>
                      <a:r>
                        <a:rPr lang="el-GR" sz="1400"/>
                        <a:t>Αβ40)</a:t>
                      </a:r>
                      <a:endParaRPr lang="en-US" sz="1400"/>
                    </a:p>
                    <a:p>
                      <a:pPr algn="ctr"/>
                      <a:r>
                        <a:rPr lang="el-GR" sz="1400"/>
                        <a:t>Αβ7-92 </a:t>
                      </a:r>
                      <a:r>
                        <a:rPr lang="en-US" sz="1400"/>
                        <a:t>aptamer (</a:t>
                      </a:r>
                      <a:r>
                        <a:rPr lang="el-GR" sz="1400"/>
                        <a:t>Αβ42)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Conjugation of all aptamers verified with fluorometry</a:t>
                      </a:r>
                    </a:p>
                    <a:p>
                      <a:pPr algn="ctr"/>
                      <a:r>
                        <a:rPr lang="en-US" sz="1400"/>
                        <a:t>Issues with stability after 2 months (initially better binding than Au, but not replicated)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Study will be repeated after provision of fresh suspension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Binding of peptides pending</a:t>
                      </a:r>
                      <a:endParaRPr lang="el-GR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5853884"/>
                  </a:ext>
                </a:extLst>
              </a:tr>
              <a:tr h="7852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Core Shell </a:t>
                      </a:r>
                      <a:r>
                        <a:rPr lang="en-US" sz="1400" dirty="0" err="1"/>
                        <a:t>AuMNPs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AuFe15</a:t>
                      </a:r>
                    </a:p>
                    <a:p>
                      <a:pPr algn="ctr"/>
                      <a:r>
                        <a:rPr lang="en-US" sz="1400" dirty="0"/>
                        <a:t>GMCP4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TBA1 (Thrombin)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Provided in dry form. Could not be resuspended</a:t>
                      </a:r>
                      <a:endParaRPr lang="el-GR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Study will be repeated after provision of fresh suspension</a:t>
                      </a:r>
                      <a:endParaRPr lang="el-GR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129507"/>
                  </a:ext>
                </a:extLst>
              </a:tr>
              <a:tr h="12393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AuNPs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AuFe07</a:t>
                      </a:r>
                    </a:p>
                    <a:p>
                      <a:pPr algn="ctr"/>
                      <a:r>
                        <a:rPr lang="en-US" sz="1400" dirty="0"/>
                        <a:t>Au Reference-1</a:t>
                      </a:r>
                    </a:p>
                    <a:p>
                      <a:pPr algn="ctr"/>
                      <a:r>
                        <a:rPr lang="en-US" sz="1400" dirty="0"/>
                        <a:t>Au-ref</a:t>
                      </a:r>
                    </a:p>
                    <a:p>
                      <a:pPr algn="ctr"/>
                      <a:r>
                        <a:rPr lang="en-US" sz="1400" b="1" dirty="0"/>
                        <a:t>AuFe08</a:t>
                      </a:r>
                    </a:p>
                    <a:p>
                      <a:pPr algn="ctr"/>
                      <a:r>
                        <a:rPr lang="en-US" sz="1400" b="0" dirty="0"/>
                        <a:t>Au Reference-2</a:t>
                      </a:r>
                    </a:p>
                    <a:p>
                      <a:pPr algn="ctr"/>
                      <a:r>
                        <a:rPr lang="en-US" sz="1400" dirty="0"/>
                        <a:t>GMCP4-Au Part</a:t>
                      </a:r>
                      <a:endParaRPr lang="el-G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TBA1 (Thrombin)</a:t>
                      </a:r>
                    </a:p>
                    <a:p>
                      <a:pPr algn="ctr"/>
                      <a:r>
                        <a:rPr lang="en-US" sz="1400"/>
                        <a:t>RNV95 aptamer (</a:t>
                      </a:r>
                      <a:r>
                        <a:rPr lang="el-GR" sz="1400"/>
                        <a:t>Αβ40)</a:t>
                      </a:r>
                      <a:endParaRPr lang="en-US" sz="1400"/>
                    </a:p>
                    <a:p>
                      <a:pPr algn="ctr"/>
                      <a:r>
                        <a:rPr lang="el-GR" sz="1400"/>
                        <a:t>Αβ7-92 </a:t>
                      </a:r>
                      <a:r>
                        <a:rPr lang="en-US" sz="1400"/>
                        <a:t>aptamer (</a:t>
                      </a:r>
                      <a:r>
                        <a:rPr lang="el-GR" sz="1400"/>
                        <a:t>Αβ42)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Conjugation of all aptamers verified with fluorometry</a:t>
                      </a:r>
                    </a:p>
                    <a:p>
                      <a:pPr algn="ctr"/>
                      <a:r>
                        <a:rPr lang="en-US" sz="1400"/>
                        <a:t>Binding of Thrombin verified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Binding of amyloid peptides pending</a:t>
                      </a:r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71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401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6F8FCB-1B3A-4659-2E55-8E857ED4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Aptamer Conjugation on MNPs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512A1C-5343-66DD-A023-43E72A760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48464"/>
            <a:ext cx="9601200" cy="47981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We have employed two different types of modified aptamers:</a:t>
            </a:r>
          </a:p>
          <a:p>
            <a:r>
              <a:rPr lang="en-US"/>
              <a:t>C-terminal polyA10 tail modified aptamers</a:t>
            </a:r>
          </a:p>
          <a:p>
            <a:r>
              <a:rPr lang="en-US"/>
              <a:t>C-terminal </a:t>
            </a:r>
            <a:r>
              <a:rPr lang="en-US" err="1"/>
              <a:t>thiolo</a:t>
            </a:r>
            <a:r>
              <a:rPr lang="en-US"/>
              <a:t>(SH)-modified aptamers</a:t>
            </a:r>
          </a:p>
          <a:p>
            <a:pPr marL="0" indent="0">
              <a:buNone/>
            </a:pPr>
            <a:r>
              <a:rPr lang="en-US"/>
              <a:t>We have also added a modification with fluorophore (FAM) for easier quantification of the bound/unbound aptamer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We have tested three alternative conjugation methodologies:</a:t>
            </a:r>
          </a:p>
          <a:p>
            <a:r>
              <a:rPr lang="en-US"/>
              <a:t>Slow “salt-aging” for 1-5 days of aptamers-nanoparticles mixes</a:t>
            </a:r>
          </a:p>
          <a:p>
            <a:r>
              <a:rPr lang="en-US"/>
              <a:t>Low-pH (3.0) assisted conjugation</a:t>
            </a:r>
          </a:p>
          <a:p>
            <a:r>
              <a:rPr lang="en-US"/>
              <a:t>Freeze-thaw assisted conjugation (2 hours and overnight freezing)</a:t>
            </a:r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90082FD-81C4-0E96-6C98-AEF224BD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141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32A72D-72DF-5FF7-4D1C-462DFCBE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Salt-aging</a:t>
            </a:r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08D39B-1A74-6181-5B9A-A5EA65402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50831"/>
            <a:ext cx="10299290" cy="4366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Salt (NaCl) is very slowly added to the aptamer-nanoparticles mix (in a timeframe of 1-5 days), to induce binding of the aptamer to the citrate-capped nanoparticles </a:t>
            </a:r>
          </a:p>
          <a:p>
            <a:endParaRPr lang="en-US" dirty="0"/>
          </a:p>
          <a:p>
            <a:r>
              <a:rPr lang="en-US" dirty="0"/>
              <a:t>All attempts failed to retain the nanoparticles dispersity (possibly due to non-stable initial syntheses)</a:t>
            </a:r>
          </a:p>
          <a:p>
            <a:r>
              <a:rPr lang="en-US" dirty="0"/>
              <a:t>Primal biochemical analyses did not prove significant binding efficiency, and the reproducibility was poor</a:t>
            </a:r>
            <a:endParaRPr lang="el-GR" dirty="0"/>
          </a:p>
          <a:p>
            <a:r>
              <a:rPr lang="en-US" dirty="0"/>
              <a:t>Too many parameters to define (time, temperature, pH, salt concentration, aptamer concentration, nanoparticles concentrations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Very large excess of aptamer needed for quantitative reaction (according to literature)</a:t>
            </a:r>
          </a:p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AFA33C6-71D5-6182-EA70-B7F35452B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2" b="69436"/>
          <a:stretch/>
        </p:blipFill>
        <p:spPr>
          <a:xfrm>
            <a:off x="6172200" y="685800"/>
            <a:ext cx="4682766" cy="1155751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9CB54C5-4042-79F2-8254-72A8060C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3798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EB176C-9FA6-59BC-C018-0DC49ED4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6756400" cy="1600200"/>
          </a:xfrm>
        </p:spPr>
        <p:txBody>
          <a:bodyPr/>
          <a:lstStyle/>
          <a:p>
            <a:r>
              <a:rPr lang="en-US"/>
              <a:t>Low pH – assisted conjugation</a:t>
            </a:r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5A0223-7BF8-C963-08F6-5E3456D15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10220632" cy="37903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SH-aptamers are mixed with citrate-capped nanoparticles,</a:t>
            </a:r>
            <a:r>
              <a:rPr lang="el-GR" dirty="0"/>
              <a:t> </a:t>
            </a:r>
            <a:r>
              <a:rPr lang="en-US" dirty="0"/>
              <a:t>and an acidic buffer is added to induce quick adsorption of aptamers on gold nanoparticles</a:t>
            </a:r>
          </a:p>
          <a:p>
            <a:r>
              <a:rPr lang="en-US" dirty="0"/>
              <a:t> This protocol is fast and leads to quantitative conjugation of aptamers on Au NPs </a:t>
            </a:r>
            <a:r>
              <a:rPr lang="en-US" u="sng" dirty="0"/>
              <a:t>(according to literature)</a:t>
            </a:r>
          </a:p>
          <a:p>
            <a:endParaRPr lang="en-US" dirty="0"/>
          </a:p>
          <a:p>
            <a:r>
              <a:rPr lang="en-US" dirty="0"/>
              <a:t>We employed this methodology in initial syntheses (</a:t>
            </a:r>
            <a:r>
              <a:rPr lang="en-US" sz="2000" b="1" dirty="0"/>
              <a:t>AuFe01-</a:t>
            </a:r>
            <a:r>
              <a:rPr lang="en-US" dirty="0"/>
              <a:t>GMCP1, </a:t>
            </a:r>
            <a:r>
              <a:rPr lang="en-US" sz="2000" b="1" dirty="0"/>
              <a:t>AuFe05-</a:t>
            </a:r>
            <a:r>
              <a:rPr lang="en-US" dirty="0"/>
              <a:t>GMCP2) but failed (possibly due to low stability of these nanoparticles)</a:t>
            </a:r>
          </a:p>
          <a:p>
            <a:r>
              <a:rPr lang="en-US" dirty="0"/>
              <a:t>We repeated this methodology with core-shell MNPs (</a:t>
            </a:r>
            <a:r>
              <a:rPr lang="en-US" b="1" dirty="0"/>
              <a:t>AuFe11-</a:t>
            </a:r>
            <a:r>
              <a:rPr lang="en-US" dirty="0"/>
              <a:t>GMCP3) successfully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A9C608A-1E43-0231-E3A9-722E1647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4" t="33249" b="27456"/>
          <a:stretch/>
        </p:blipFill>
        <p:spPr>
          <a:xfrm>
            <a:off x="7142480" y="429260"/>
            <a:ext cx="4758966" cy="1485900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73E49A4-0E03-3E44-9F23-AE7FE21E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05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, χαρτί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9FFD046-5545-DED5-5E05-066E1CDD8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" t="24200" r="33399" b="50828"/>
          <a:stretch/>
        </p:blipFill>
        <p:spPr>
          <a:xfrm>
            <a:off x="1122876" y="4015871"/>
            <a:ext cx="3956101" cy="21034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932B3-E81C-DA7E-1848-66CF00AEEE59}"/>
              </a:ext>
            </a:extLst>
          </p:cNvPr>
          <p:cNvSpPr txBox="1"/>
          <p:nvPr/>
        </p:nvSpPr>
        <p:spPr>
          <a:xfrm>
            <a:off x="5103366" y="5792095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RNV95 aptamer (</a:t>
            </a:r>
            <a:r>
              <a:rPr lang="el-GR" b="1"/>
              <a:t>Αβ40)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FCCCA-2F31-2E36-E1AD-3FD717D88DBA}"/>
              </a:ext>
            </a:extLst>
          </p:cNvPr>
          <p:cNvSpPr txBox="1"/>
          <p:nvPr/>
        </p:nvSpPr>
        <p:spPr>
          <a:xfrm>
            <a:off x="5057681" y="3455155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Αβ7-92</a:t>
            </a:r>
            <a:r>
              <a:rPr lang="en-US" b="1" dirty="0"/>
              <a:t> aptamer (</a:t>
            </a:r>
            <a:r>
              <a:rPr lang="el-GR" b="1" dirty="0"/>
              <a:t>Αβ42)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9C3EE-5F1F-B99D-F5C6-D9B545DA0FA4}"/>
              </a:ext>
            </a:extLst>
          </p:cNvPr>
          <p:cNvSpPr txBox="1"/>
          <p:nvPr/>
        </p:nvSpPr>
        <p:spPr>
          <a:xfrm>
            <a:off x="5004533" y="1198156"/>
            <a:ext cx="147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APTAMER</a:t>
            </a:r>
            <a:endParaRPr lang="el-G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A7F676-70BC-2D0C-C9E4-2A344C1ED440}"/>
              </a:ext>
            </a:extLst>
          </p:cNvPr>
          <p:cNvSpPr txBox="1"/>
          <p:nvPr/>
        </p:nvSpPr>
        <p:spPr>
          <a:xfrm>
            <a:off x="7608379" y="354353"/>
            <a:ext cx="44048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Nanoparticles treated with low-pH citrate buffer in the absence of aptamers aggregated as proved by intense color change and sedimentation of the core-shell MNPs (</a:t>
            </a:r>
            <a:r>
              <a:rPr lang="en-US" b="1" dirty="0"/>
              <a:t>AuFe11-</a:t>
            </a:r>
            <a:r>
              <a:rPr lang="en-US" dirty="0"/>
              <a:t>GMCP3) at the bottom of the tube</a:t>
            </a:r>
            <a:endParaRPr lang="el-GR" dirty="0"/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06A35841-059C-6753-7399-5D9596E4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26</a:t>
            </a:fld>
            <a:endParaRPr lang="el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F277F-E84C-19D6-6ECD-A540EF403ABF}"/>
              </a:ext>
            </a:extLst>
          </p:cNvPr>
          <p:cNvSpPr txBox="1"/>
          <p:nvPr/>
        </p:nvSpPr>
        <p:spPr>
          <a:xfrm>
            <a:off x="7608378" y="2087879"/>
            <a:ext cx="4583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 NPs (</a:t>
            </a:r>
            <a:r>
              <a:rPr lang="en-US" b="1" dirty="0"/>
              <a:t>AuFe07, AuFe08</a:t>
            </a:r>
            <a:r>
              <a:rPr lang="en-US" dirty="0"/>
              <a:t>) in the presence of aptamers (2</a:t>
            </a:r>
            <a:r>
              <a:rPr lang="el-GR" dirty="0"/>
              <a:t> μΜ)</a:t>
            </a:r>
            <a:r>
              <a:rPr lang="en-US" dirty="0"/>
              <a:t> retained their initial dispersity and color, indicative of aptamer conjugation on Au NPs (</a:t>
            </a:r>
            <a:r>
              <a:rPr lang="en-US" b="1" dirty="0"/>
              <a:t>AuFe07, AuFe08</a:t>
            </a:r>
            <a:r>
              <a:rPr lang="en-US" dirty="0"/>
              <a:t>) and protection against aggregation induced by the low-pH treatment</a:t>
            </a:r>
            <a:endParaRPr lang="el-GR" dirty="0"/>
          </a:p>
        </p:txBody>
      </p:sp>
      <p:pic>
        <p:nvPicPr>
          <p:cNvPr id="3" name="Θέση περιεχομένου 4" descr="Εικόνα που περιέχει κείμενο, χαρτί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AD8E66E-C9C8-6C52-744C-73D22978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" t="49647" r="33399" b="9970"/>
          <a:stretch/>
        </p:blipFill>
        <p:spPr>
          <a:xfrm>
            <a:off x="1101580" y="451064"/>
            <a:ext cx="3956101" cy="3401570"/>
          </a:xfrm>
          <a:prstGeom prst="rect">
            <a:avLst/>
          </a:prstGeom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32B9385-006E-340A-37C6-EC59647AA121}"/>
              </a:ext>
            </a:extLst>
          </p:cNvPr>
          <p:cNvCxnSpPr/>
          <p:nvPr/>
        </p:nvCxnSpPr>
        <p:spPr>
          <a:xfrm>
            <a:off x="1122876" y="6655693"/>
            <a:ext cx="3803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F22C28E-D947-F4B6-97A9-AD37B9087FD1}"/>
              </a:ext>
            </a:extLst>
          </p:cNvPr>
          <p:cNvSpPr txBox="1"/>
          <p:nvPr/>
        </p:nvSpPr>
        <p:spPr>
          <a:xfrm>
            <a:off x="1122876" y="6244546"/>
            <a:ext cx="767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Serial Dilutions of core-shell MNPs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AuFe11-</a:t>
            </a:r>
            <a:r>
              <a:rPr lang="en-US" dirty="0"/>
              <a:t>GMCP3) </a:t>
            </a:r>
            <a:r>
              <a:rPr lang="el-GR" dirty="0"/>
              <a:t>(</a:t>
            </a:r>
            <a:r>
              <a:rPr lang="en-US" dirty="0"/>
              <a:t>up to 16-times dilution)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267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870187-0504-7439-48F0-1A0DE80F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6651523" cy="1693606"/>
          </a:xfrm>
        </p:spPr>
        <p:txBody>
          <a:bodyPr/>
          <a:lstStyle/>
          <a:p>
            <a:r>
              <a:rPr lang="en-US"/>
              <a:t>Freeze-thaw directed conjugation</a:t>
            </a:r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834595E-2779-2E3B-8146-EE546ECE6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8065"/>
          <a:stretch/>
        </p:blipFill>
        <p:spPr>
          <a:xfrm>
            <a:off x="8215466" y="567506"/>
            <a:ext cx="3425927" cy="1885950"/>
          </a:xfrm>
          <a:prstGeom prst="rect">
            <a:avLst/>
          </a:prstGeom>
        </p:spPr>
      </p:pic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EED4C2BE-92C5-AA1E-DB3F-458344AA2FAC}"/>
              </a:ext>
            </a:extLst>
          </p:cNvPr>
          <p:cNvSpPr txBox="1">
            <a:spLocks/>
          </p:cNvSpPr>
          <p:nvPr/>
        </p:nvSpPr>
        <p:spPr>
          <a:xfrm>
            <a:off x="1371600" y="2748116"/>
            <a:ext cx="10220632" cy="3790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SH-aptamers are mixed with citrate-capped nanoparticles,</a:t>
            </a:r>
            <a:r>
              <a:rPr lang="el-GR" dirty="0"/>
              <a:t> </a:t>
            </a:r>
            <a:r>
              <a:rPr lang="en-US" dirty="0"/>
              <a:t>and then frozen (-20) and thawed after at least 2 hours (overnight is OK also)</a:t>
            </a:r>
          </a:p>
          <a:p>
            <a:r>
              <a:rPr lang="en-US" dirty="0"/>
              <a:t>This protocol is fast, easy and leads to quantitative conjugation of aptamers on Au NPs (according to literature)</a:t>
            </a:r>
          </a:p>
          <a:p>
            <a:endParaRPr lang="en-US" dirty="0"/>
          </a:p>
          <a:p>
            <a:r>
              <a:rPr lang="en-US" dirty="0"/>
              <a:t>We employed this methodology in gold nanoparticles (AuRef1, AuRef2) and core-shell MNPs (</a:t>
            </a:r>
            <a:r>
              <a:rPr lang="en-US" b="1" dirty="0"/>
              <a:t>AuFe11-</a:t>
            </a:r>
            <a:r>
              <a:rPr lang="en-US" dirty="0"/>
              <a:t>GMCP3) with success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A74A7B-2F1C-3B2D-0D52-9139A035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z="1400" smtClean="0"/>
              <a:t>27</a:t>
            </a:fld>
            <a:endParaRPr lang="el-GR" sz="1400"/>
          </a:p>
        </p:txBody>
      </p:sp>
    </p:spTree>
    <p:extLst>
      <p:ext uri="{BB962C8B-B14F-4D97-AF65-F5344CB8AC3E}">
        <p14:creationId xmlns:p14="http://schemas.microsoft.com/office/powerpoint/2010/main" val="371259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7B19E1-E222-F369-93BA-58AB7403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28</a:t>
            </a:fld>
            <a:endParaRPr lang="el-GR"/>
          </a:p>
        </p:txBody>
      </p:sp>
      <p:pic>
        <p:nvPicPr>
          <p:cNvPr id="19" name="Θέση περιεχομένου 18">
            <a:extLst>
              <a:ext uri="{FF2B5EF4-FFF2-40B4-BE49-F238E27FC236}">
                <a16:creationId xmlns:a16="http://schemas.microsoft.com/office/drawing/2014/main" id="{84BCB83D-34D6-4190-6230-6EAF93C29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3287"/>
          <a:stretch/>
        </p:blipFill>
        <p:spPr>
          <a:xfrm>
            <a:off x="1172016" y="224463"/>
            <a:ext cx="3877504" cy="59070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02EB77-9A9B-762B-86FD-C619D05CCDB8}"/>
              </a:ext>
            </a:extLst>
          </p:cNvPr>
          <p:cNvSpPr txBox="1"/>
          <p:nvPr/>
        </p:nvSpPr>
        <p:spPr>
          <a:xfrm>
            <a:off x="6406371" y="3582076"/>
            <a:ext cx="4906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 NPs (AuRef2) treated with freeze-thaw in the absence of TBA1 aptamers aggregated as proved by intense color change and sedimentation of the AuNPs at the bottom of the tube</a:t>
            </a:r>
          </a:p>
          <a:p>
            <a:endParaRPr lang="en-US" dirty="0"/>
          </a:p>
          <a:p>
            <a:r>
              <a:rPr lang="en-US" dirty="0"/>
              <a:t>AuNPs treated with TBA1 were stable for at least 2 weeks</a:t>
            </a:r>
            <a:endParaRPr lang="el-GR" dirty="0"/>
          </a:p>
        </p:txBody>
      </p:sp>
      <p:pic>
        <p:nvPicPr>
          <p:cNvPr id="2" name="Θέση περιεχομένου 18">
            <a:extLst>
              <a:ext uri="{FF2B5EF4-FFF2-40B4-BE49-F238E27FC236}">
                <a16:creationId xmlns:a16="http://schemas.microsoft.com/office/drawing/2014/main" id="{E7C8DF4B-FB40-B520-E34C-B679001C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2" b="64757"/>
          <a:stretch/>
        </p:blipFill>
        <p:spPr>
          <a:xfrm>
            <a:off x="4868591" y="307200"/>
            <a:ext cx="4276386" cy="20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9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7D3B952-8CDE-14F4-601C-E4B3E95A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29</a:t>
            </a:fld>
            <a:endParaRPr lang="el-GR" dirty="0"/>
          </a:p>
        </p:txBody>
      </p:sp>
      <p:pic>
        <p:nvPicPr>
          <p:cNvPr id="6" name="Εικόνα 5" descr="Εικόνα που περιέχει κείμενο, πεταλούδα&#10;&#10;Περιγραφή που δημιουργήθηκε αυτόματα">
            <a:extLst>
              <a:ext uri="{FF2B5EF4-FFF2-40B4-BE49-F238E27FC236}">
                <a16:creationId xmlns:a16="http://schemas.microsoft.com/office/drawing/2014/main" id="{EBF7D95B-E0CE-EAEE-7BC5-CADDD1166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95" r="8741" b="60222"/>
          <a:stretch/>
        </p:blipFill>
        <p:spPr>
          <a:xfrm rot="16200000">
            <a:off x="1849389" y="3150900"/>
            <a:ext cx="2367133" cy="382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F5719-EE25-E7BA-9CF5-6F35B7F0F285}"/>
              </a:ext>
            </a:extLst>
          </p:cNvPr>
          <p:cNvSpPr txBox="1"/>
          <p:nvPr/>
        </p:nvSpPr>
        <p:spPr>
          <a:xfrm>
            <a:off x="4925961" y="5711456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RNV95 aptamer (</a:t>
            </a:r>
            <a:r>
              <a:rPr lang="el-GR" b="1" dirty="0"/>
              <a:t>Αβ40)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47BF6-4E57-3FCB-2136-B6CD1A2B9691}"/>
              </a:ext>
            </a:extLst>
          </p:cNvPr>
          <p:cNvSpPr txBox="1"/>
          <p:nvPr/>
        </p:nvSpPr>
        <p:spPr>
          <a:xfrm>
            <a:off x="4943036" y="3378782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Αβ7-92</a:t>
            </a:r>
            <a:r>
              <a:rPr lang="en-US" b="1" dirty="0"/>
              <a:t> aptamer (</a:t>
            </a:r>
            <a:r>
              <a:rPr lang="el-GR" b="1" dirty="0"/>
              <a:t>Αβ42)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EDC17-34F4-82B3-A48D-C06820178213}"/>
              </a:ext>
            </a:extLst>
          </p:cNvPr>
          <p:cNvSpPr txBox="1"/>
          <p:nvPr/>
        </p:nvSpPr>
        <p:spPr>
          <a:xfrm>
            <a:off x="4943036" y="1322087"/>
            <a:ext cx="147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APTAMER</a:t>
            </a:r>
            <a:endParaRPr lang="el-GR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C06C13-AB51-D95B-B4A3-C0B33902A115}"/>
              </a:ext>
            </a:extLst>
          </p:cNvPr>
          <p:cNvSpPr txBox="1"/>
          <p:nvPr/>
        </p:nvSpPr>
        <p:spPr>
          <a:xfrm>
            <a:off x="7553816" y="675756"/>
            <a:ext cx="46381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Core-shell MNPs (</a:t>
            </a:r>
            <a:r>
              <a:rPr lang="en-US" b="1" dirty="0"/>
              <a:t>AuFe11-</a:t>
            </a:r>
            <a:r>
              <a:rPr lang="en-US" dirty="0"/>
              <a:t>GMCP3) treated with freeze-thaw in the absence of aptamers presented a slight color change and sedimentation at the bottom of the tube</a:t>
            </a:r>
          </a:p>
          <a:p>
            <a:endParaRPr lang="en-US" dirty="0"/>
          </a:p>
          <a:p>
            <a:r>
              <a:rPr lang="en-US" dirty="0"/>
              <a:t>Au NPs (</a:t>
            </a:r>
            <a:r>
              <a:rPr lang="en-US" b="1" dirty="0"/>
              <a:t>AuFe07</a:t>
            </a:r>
            <a:r>
              <a:rPr lang="en-US" dirty="0"/>
              <a:t>, </a:t>
            </a:r>
            <a:r>
              <a:rPr lang="en-US" b="1" dirty="0"/>
              <a:t>AuFe08</a:t>
            </a:r>
            <a:r>
              <a:rPr lang="en-US" dirty="0"/>
              <a:t>) in the presence of aptamers (2 </a:t>
            </a:r>
            <a:r>
              <a:rPr lang="el-GR" dirty="0"/>
              <a:t>μΜ</a:t>
            </a:r>
            <a:r>
              <a:rPr lang="en-US" dirty="0"/>
              <a:t>) retained their color and did not aggregate.</a:t>
            </a:r>
          </a:p>
          <a:p>
            <a:endParaRPr lang="en-US" dirty="0"/>
          </a:p>
          <a:p>
            <a:r>
              <a:rPr lang="en-US" dirty="0"/>
              <a:t>The change in color was not so intense as with low-pH treatment conjugation</a:t>
            </a:r>
          </a:p>
        </p:txBody>
      </p:sp>
      <p:sp>
        <p:nvSpPr>
          <p:cNvPr id="12" name="Θέση αριθμού διαφάνειας 11">
            <a:extLst>
              <a:ext uri="{FF2B5EF4-FFF2-40B4-BE49-F238E27FC236}">
                <a16:creationId xmlns:a16="http://schemas.microsoft.com/office/drawing/2014/main" id="{2CF2F7E5-1CAD-06F4-63AA-4A630A999703}"/>
              </a:ext>
            </a:extLst>
          </p:cNvPr>
          <p:cNvSpPr txBox="1">
            <a:spLocks/>
          </p:cNvSpPr>
          <p:nvPr/>
        </p:nvSpPr>
        <p:spPr>
          <a:xfrm>
            <a:off x="9625136" y="66057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5552AA-B953-4235-80DB-9EC029185C8F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2" name="Εικόνα 1" descr="Εικόνα που περιέχει κείμενο, πεταλού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6C9DE34-71D9-3283-8AAC-868245946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7" r="41605" b="60222"/>
          <a:stretch/>
        </p:blipFill>
        <p:spPr>
          <a:xfrm rot="16200000">
            <a:off x="1260036" y="77804"/>
            <a:ext cx="3545841" cy="3820159"/>
          </a:xfrm>
          <a:prstGeom prst="rect">
            <a:avLst/>
          </a:prstGeo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24EEFDA2-CA8B-DEC0-3C2C-47B7ED0D93D0}"/>
              </a:ext>
            </a:extLst>
          </p:cNvPr>
          <p:cNvCxnSpPr/>
          <p:nvPr/>
        </p:nvCxnSpPr>
        <p:spPr>
          <a:xfrm>
            <a:off x="1122876" y="6655693"/>
            <a:ext cx="3803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7C8D37D-198E-4DD8-BD99-E2789D581523}"/>
              </a:ext>
            </a:extLst>
          </p:cNvPr>
          <p:cNvSpPr txBox="1"/>
          <p:nvPr/>
        </p:nvSpPr>
        <p:spPr>
          <a:xfrm>
            <a:off x="1122876" y="6244546"/>
            <a:ext cx="796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Serial Dilutions of Core shell MNPs (</a:t>
            </a:r>
            <a:r>
              <a:rPr lang="en-US" b="1" dirty="0"/>
              <a:t>AuFe11</a:t>
            </a:r>
            <a:r>
              <a:rPr lang="en-US" dirty="0"/>
              <a:t>-GMCP3) </a:t>
            </a:r>
            <a:r>
              <a:rPr lang="el-GR" dirty="0"/>
              <a:t>(</a:t>
            </a:r>
            <a:r>
              <a:rPr lang="en-US" dirty="0"/>
              <a:t>up to 16-times dilution)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857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Structural Analysis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24A3B25-59CA-F09A-CDD2-FED28F4CC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62356"/>
              </p:ext>
            </p:extLst>
          </p:nvPr>
        </p:nvGraphicFramePr>
        <p:xfrm>
          <a:off x="-989232" y="551848"/>
          <a:ext cx="7972426" cy="608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631968" imgH="3536183" progId="Origin95.Graph">
                  <p:embed/>
                </p:oleObj>
              </mc:Choice>
              <mc:Fallback>
                <p:oleObj name="Graph" r:id="rId3" imgW="4631968" imgH="3536183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24A3B25-59CA-F09A-CDD2-FED28F4CCD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89232" y="551848"/>
                        <a:ext cx="7972426" cy="608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3FE9E13-E84A-DEEC-7DE0-C7BFCA24C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56370" r="4397"/>
          <a:stretch/>
        </p:blipFill>
        <p:spPr bwMode="auto">
          <a:xfrm>
            <a:off x="5933770" y="998983"/>
            <a:ext cx="6210510" cy="1811342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2841E4-B5A2-F75C-6787-FB5EACE45888}"/>
              </a:ext>
            </a:extLst>
          </p:cNvPr>
          <p:cNvCxnSpPr>
            <a:cxnSpLocks/>
          </p:cNvCxnSpPr>
          <p:nvPr/>
        </p:nvCxnSpPr>
        <p:spPr>
          <a:xfrm flipV="1">
            <a:off x="5635616" y="2564417"/>
            <a:ext cx="298155" cy="382292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B2C8A-89F3-3D20-4A76-C60B4A7E3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253" b="44793"/>
          <a:stretch/>
        </p:blipFill>
        <p:spPr bwMode="auto">
          <a:xfrm>
            <a:off x="6095999" y="2966027"/>
            <a:ext cx="6029569" cy="2114827"/>
          </a:xfrm>
          <a:prstGeom prst="rect">
            <a:avLst/>
          </a:prstGeom>
          <a:noFill/>
          <a:ln w="28575">
            <a:solidFill>
              <a:srgbClr val="A910CC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15A233-98B4-F93E-57F1-FD2F4B508A0E}"/>
              </a:ext>
            </a:extLst>
          </p:cNvPr>
          <p:cNvCxnSpPr>
            <a:cxnSpLocks/>
          </p:cNvCxnSpPr>
          <p:nvPr/>
        </p:nvCxnSpPr>
        <p:spPr>
          <a:xfrm>
            <a:off x="5886395" y="4698027"/>
            <a:ext cx="882267" cy="10937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E2DF64-689C-0C83-52DA-5908609C1A41}"/>
              </a:ext>
            </a:extLst>
          </p:cNvPr>
          <p:cNvSpPr txBox="1"/>
          <p:nvPr/>
        </p:nvSpPr>
        <p:spPr>
          <a:xfrm>
            <a:off x="423507" y="2577377"/>
            <a:ext cx="113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18101"/>
                </a:solidFill>
              </a:rPr>
              <a:t>AuFe05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EFA03-CD3E-D143-88E2-A73B49C57A12}"/>
              </a:ext>
            </a:extLst>
          </p:cNvPr>
          <p:cNvSpPr txBox="1"/>
          <p:nvPr/>
        </p:nvSpPr>
        <p:spPr>
          <a:xfrm>
            <a:off x="527834" y="4246809"/>
            <a:ext cx="113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AuFe11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3CF59-1733-00AE-E39B-807B13BAE4B6}"/>
              </a:ext>
            </a:extLst>
          </p:cNvPr>
          <p:cNvSpPr txBox="1"/>
          <p:nvPr/>
        </p:nvSpPr>
        <p:spPr>
          <a:xfrm>
            <a:off x="527834" y="1933171"/>
            <a:ext cx="1742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AuFe15</a:t>
            </a:r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22941A-75E1-2DFA-413E-0DB381B6D7AA}"/>
              </a:ext>
            </a:extLst>
          </p:cNvPr>
          <p:cNvSpPr txBox="1"/>
          <p:nvPr/>
        </p:nvSpPr>
        <p:spPr>
          <a:xfrm>
            <a:off x="509952" y="4772137"/>
            <a:ext cx="142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AuFe06 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85971A-562F-49D2-31BE-2C6083B3DF42}"/>
              </a:ext>
            </a:extLst>
          </p:cNvPr>
          <p:cNvSpPr txBox="1"/>
          <p:nvPr/>
        </p:nvSpPr>
        <p:spPr>
          <a:xfrm>
            <a:off x="509952" y="3449519"/>
            <a:ext cx="5335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40CCC"/>
                </a:solidFill>
              </a:rPr>
              <a:t>AuFe01</a:t>
            </a:r>
            <a:endParaRPr lang="el-GR" dirty="0"/>
          </a:p>
        </p:txBody>
      </p: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3DE2A058-227C-FAAD-9162-A556914F7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61" y="5324703"/>
            <a:ext cx="2182049" cy="151765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F7CD04-2C0F-169E-F652-1745C1323E9B}"/>
              </a:ext>
            </a:extLst>
          </p:cNvPr>
          <p:cNvCxnSpPr>
            <a:cxnSpLocks/>
          </p:cNvCxnSpPr>
          <p:nvPr/>
        </p:nvCxnSpPr>
        <p:spPr>
          <a:xfrm>
            <a:off x="5890071" y="3657600"/>
            <a:ext cx="298155" cy="161251"/>
          </a:xfrm>
          <a:prstGeom prst="straightConnector1">
            <a:avLst/>
          </a:prstGeom>
          <a:ln w="28575">
            <a:solidFill>
              <a:srgbClr val="A91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0432B03-227D-595C-E62F-5C520C2D4C8F}"/>
              </a:ext>
            </a:extLst>
          </p:cNvPr>
          <p:cNvSpPr txBox="1"/>
          <p:nvPr/>
        </p:nvSpPr>
        <p:spPr>
          <a:xfrm>
            <a:off x="5527454" y="5198675"/>
            <a:ext cx="31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6DC32"/>
                </a:solidFill>
              </a:rPr>
              <a:t>1</a:t>
            </a:r>
            <a:endParaRPr lang="el-GR" dirty="0">
              <a:solidFill>
                <a:srgbClr val="E6DC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22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E677D-C397-334D-A10E-861FD74A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freeze-thaw and low-pH</a:t>
            </a:r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A12FBE9-8170-39E6-17ED-DC15FE14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30</a:t>
            </a:fld>
            <a:endParaRPr lang="el-GR"/>
          </a:p>
        </p:txBody>
      </p:sp>
      <p:graphicFrame>
        <p:nvGraphicFramePr>
          <p:cNvPr id="5" name="Γράφημα 4">
            <a:extLst>
              <a:ext uri="{FF2B5EF4-FFF2-40B4-BE49-F238E27FC236}">
                <a16:creationId xmlns:a16="http://schemas.microsoft.com/office/drawing/2014/main" id="{DBD54392-4C47-B89B-624B-FC4273A757F8}"/>
              </a:ext>
            </a:extLst>
          </p:cNvPr>
          <p:cNvGraphicFramePr>
            <a:graphicFrameLocks/>
          </p:cNvGraphicFramePr>
          <p:nvPr/>
        </p:nvGraphicFramePr>
        <p:xfrm>
          <a:off x="1124563" y="1593624"/>
          <a:ext cx="5246739" cy="332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Γράφημα 5">
            <a:extLst>
              <a:ext uri="{FF2B5EF4-FFF2-40B4-BE49-F238E27FC236}">
                <a16:creationId xmlns:a16="http://schemas.microsoft.com/office/drawing/2014/main" id="{89A291BC-0DFA-ACC5-84D0-68F250E6AF6F}"/>
              </a:ext>
            </a:extLst>
          </p:cNvPr>
          <p:cNvGraphicFramePr>
            <a:graphicFrameLocks/>
          </p:cNvGraphicFramePr>
          <p:nvPr/>
        </p:nvGraphicFramePr>
        <p:xfrm>
          <a:off x="6270030" y="1691762"/>
          <a:ext cx="5234941" cy="3126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EBAB67-F99F-08E5-CAA9-C5431422DA99}"/>
              </a:ext>
            </a:extLst>
          </p:cNvPr>
          <p:cNvSpPr txBox="1"/>
          <p:nvPr/>
        </p:nvSpPr>
        <p:spPr>
          <a:xfrm>
            <a:off x="954498" y="5045109"/>
            <a:ext cx="108336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most of the core-shell MNPs (</a:t>
            </a:r>
            <a:r>
              <a:rPr lang="en-US" b="1" dirty="0"/>
              <a:t>AuFe11-</a:t>
            </a:r>
            <a:r>
              <a:rPr lang="en-US" dirty="0"/>
              <a:t>GMCP3) dilution, freeze-thaw had better results</a:t>
            </a:r>
          </a:p>
          <a:p>
            <a:endParaRPr lang="en-US" dirty="0"/>
          </a:p>
          <a:p>
            <a:r>
              <a:rPr lang="en-US" dirty="0"/>
              <a:t>We decided to continue with freeze-thaw protocol in the following experiments</a:t>
            </a:r>
          </a:p>
          <a:p>
            <a:endParaRPr lang="en-US" dirty="0"/>
          </a:p>
          <a:p>
            <a:r>
              <a:rPr lang="en-US" dirty="0"/>
              <a:t>polyA10-aptamers did not bind  to any NPs tested, so we dropped them and continue only with SH-aptamers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3282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540481-9CC4-5C8E-D531-8432C596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Thrombin binding on TBA1-AuNPs</a:t>
            </a:r>
            <a:endParaRPr lang="el-GR"/>
          </a:p>
        </p:txBody>
      </p:sp>
      <p:pic>
        <p:nvPicPr>
          <p:cNvPr id="14" name="Θέση περιεχομένου 13">
            <a:extLst>
              <a:ext uri="{FF2B5EF4-FFF2-40B4-BE49-F238E27FC236}">
                <a16:creationId xmlns:a16="http://schemas.microsoft.com/office/drawing/2014/main" id="{F83BA75E-6C25-E6B7-B7BA-D7B030AB6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301" t="2366"/>
          <a:stretch/>
        </p:blipFill>
        <p:spPr>
          <a:xfrm>
            <a:off x="929797" y="1904466"/>
            <a:ext cx="5166203" cy="2781835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AF1D794-0883-5DC1-B829-9E44C6EF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31</a:t>
            </a:fld>
            <a:endParaRPr lang="el-GR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CCB29046-793A-17AC-E5A5-6ABD4619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0"/>
          <a:stretch/>
        </p:blipFill>
        <p:spPr>
          <a:xfrm>
            <a:off x="5924479" y="1904466"/>
            <a:ext cx="5815237" cy="28411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5330CE-6FB1-6DEF-B61F-BE61E7C49FDE}"/>
              </a:ext>
            </a:extLst>
          </p:cNvPr>
          <p:cNvSpPr txBox="1"/>
          <p:nvPr/>
        </p:nvSpPr>
        <p:spPr>
          <a:xfrm>
            <a:off x="1144583" y="5089944"/>
            <a:ext cx="1059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Thrombin binding on TBA1-AuNPs (</a:t>
            </a:r>
            <a:r>
              <a:rPr lang="en-US" b="1" dirty="0"/>
              <a:t>AuFe08</a:t>
            </a:r>
            <a:r>
              <a:rPr lang="en-US" dirty="0"/>
              <a:t>) is verified by electrophoretic analyses (agarose and polyacrylamide gel)</a:t>
            </a:r>
          </a:p>
          <a:p>
            <a:endParaRPr lang="en-US" dirty="0"/>
          </a:p>
          <a:p>
            <a:r>
              <a:rPr lang="en-US" dirty="0"/>
              <a:t>These results are currently replicated with core-shell MNPs (</a:t>
            </a:r>
            <a:r>
              <a:rPr lang="en-US" b="1" dirty="0"/>
              <a:t>AuFe11-</a:t>
            </a:r>
            <a:r>
              <a:rPr lang="en-US" dirty="0"/>
              <a:t>GMCP3)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9041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06D796-91AA-ED93-5765-23A7DDA2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Reproducibility issues with Core-Shell</a:t>
            </a:r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3C136AC-CFE9-8DE7-A071-7CE8BD20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52AA-B953-4235-80DB-9EC029185C8F}" type="slidenum">
              <a:rPr lang="el-GR" smtClean="0"/>
              <a:t>32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E5B44-3115-D2A7-CC61-87F6C4CE329A}"/>
              </a:ext>
            </a:extLst>
          </p:cNvPr>
          <p:cNvSpPr txBox="1"/>
          <p:nvPr/>
        </p:nvSpPr>
        <p:spPr>
          <a:xfrm>
            <a:off x="1371600" y="4805276"/>
            <a:ext cx="116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Fresh NPs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0EB6AC-BC63-E388-3070-EF9DE01A17D9}"/>
              </a:ext>
            </a:extLst>
          </p:cNvPr>
          <p:cNvSpPr txBox="1"/>
          <p:nvPr/>
        </p:nvSpPr>
        <p:spPr>
          <a:xfrm>
            <a:off x="6669163" y="4805276"/>
            <a:ext cx="1607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2 </a:t>
            </a:r>
            <a:r>
              <a:rPr lang="en-US" b="1" dirty="0"/>
              <a:t>months later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768993-4416-17F9-CD59-D20E745B9C9B}"/>
              </a:ext>
            </a:extLst>
          </p:cNvPr>
          <p:cNvSpPr txBox="1"/>
          <p:nvPr/>
        </p:nvSpPr>
        <p:spPr>
          <a:xfrm>
            <a:off x="1260624" y="5696323"/>
            <a:ext cx="109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Binding of TBA1 on AuNPs (AuRef1) was similar, but at core-shell (</a:t>
            </a:r>
            <a:r>
              <a:rPr lang="en-US" b="1" dirty="0"/>
              <a:t>AuFe11-</a:t>
            </a:r>
            <a:r>
              <a:rPr lang="en-US" dirty="0"/>
              <a:t>GMCP3) binding efficiency was lower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4AD3BC2-0B3A-37C4-7A4E-22FF5A49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63" y="1683392"/>
            <a:ext cx="5059151" cy="3040873"/>
          </a:xfrm>
          <a:prstGeom prst="rect">
            <a:avLst/>
          </a:prstGeom>
        </p:spPr>
      </p:pic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AB93E5EA-DD11-8785-498E-6D5754A35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9060" y="1683392"/>
            <a:ext cx="5059151" cy="30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AF7764-B9D9-8AAD-32BC-BF3AC09BAEBF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Characterization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3ACA4B7-8879-61B2-AF7C-031251432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265125"/>
              </p:ext>
            </p:extLst>
          </p:nvPr>
        </p:nvGraphicFramePr>
        <p:xfrm>
          <a:off x="-556223" y="949606"/>
          <a:ext cx="8111229" cy="620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05384" imgH="2987890" progId="Origin95.Graph">
                  <p:embed/>
                </p:oleObj>
              </mc:Choice>
              <mc:Fallback>
                <p:oleObj name="Graph" r:id="rId3" imgW="3905384" imgH="2987890" progId="Origin95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3ACA4B7-8879-61B2-AF7C-0312514322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56223" y="949606"/>
                        <a:ext cx="8111229" cy="6206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E5A7D-C977-EE14-238A-39214BD54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510982"/>
              </p:ext>
            </p:extLst>
          </p:nvPr>
        </p:nvGraphicFramePr>
        <p:xfrm>
          <a:off x="6542567" y="2281393"/>
          <a:ext cx="5536019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860">
                  <a:extLst>
                    <a:ext uri="{9D8B030D-6E8A-4147-A177-3AD203B41FA5}">
                      <a16:colId xmlns:a16="http://schemas.microsoft.com/office/drawing/2014/main" val="1977198372"/>
                    </a:ext>
                  </a:extLst>
                </a:gridCol>
                <a:gridCol w="1046288">
                  <a:extLst>
                    <a:ext uri="{9D8B030D-6E8A-4147-A177-3AD203B41FA5}">
                      <a16:colId xmlns:a16="http://schemas.microsoft.com/office/drawing/2014/main" val="1619956683"/>
                    </a:ext>
                  </a:extLst>
                </a:gridCol>
                <a:gridCol w="1358897">
                  <a:extLst>
                    <a:ext uri="{9D8B030D-6E8A-4147-A177-3AD203B41FA5}">
                      <a16:colId xmlns:a16="http://schemas.microsoft.com/office/drawing/2014/main" val="3243167412"/>
                    </a:ext>
                  </a:extLst>
                </a:gridCol>
                <a:gridCol w="1446974">
                  <a:extLst>
                    <a:ext uri="{9D8B030D-6E8A-4147-A177-3AD203B41FA5}">
                      <a16:colId xmlns:a16="http://schemas.microsoft.com/office/drawing/2014/main" val="41914081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</a:t>
                      </a:r>
                      <a:r>
                        <a:rPr lang="en-US" baseline="-25000" dirty="0" err="1"/>
                        <a:t>c</a:t>
                      </a:r>
                      <a:r>
                        <a:rPr lang="en-US" baseline="-25000" dirty="0"/>
                        <a:t> </a:t>
                      </a:r>
                      <a:r>
                        <a:rPr lang="en-US" baseline="0" dirty="0"/>
                        <a:t>(</a:t>
                      </a:r>
                      <a:r>
                        <a:rPr lang="en-US" baseline="0" dirty="0" err="1"/>
                        <a:t>mT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</a:t>
                      </a:r>
                      <a:r>
                        <a:rPr lang="en-US" baseline="-25000" dirty="0" err="1"/>
                        <a:t>r</a:t>
                      </a:r>
                      <a:r>
                        <a:rPr lang="en-US" baseline="-25000" dirty="0"/>
                        <a:t> </a:t>
                      </a:r>
                      <a:r>
                        <a:rPr lang="en-US" baseline="0" dirty="0"/>
                        <a:t>(</a:t>
                      </a:r>
                      <a:r>
                        <a:rPr lang="en-US" dirty="0"/>
                        <a:t>Am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/kg)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</a:t>
                      </a:r>
                      <a:r>
                        <a:rPr lang="en-US" baseline="-25000" dirty="0" err="1"/>
                        <a:t>s</a:t>
                      </a:r>
                      <a:r>
                        <a:rPr lang="en-US" baseline="-25000" dirty="0"/>
                        <a:t> </a:t>
                      </a:r>
                      <a:r>
                        <a:rPr lang="en-US" baseline="0" dirty="0"/>
                        <a:t>(</a:t>
                      </a:r>
                      <a:r>
                        <a:rPr lang="en-US" dirty="0"/>
                        <a:t>Am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/kg)</a:t>
                      </a:r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710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40CCC"/>
                          </a:solidFill>
                        </a:rPr>
                        <a:t>AuFe01:Au decorated MNPs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40CCC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40CCC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40CCC"/>
                          </a:solidFill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713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18101"/>
                          </a:solidFill>
                        </a:rPr>
                        <a:t>AuFe05: Core shell-1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1810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18101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18101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64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AuFe11:Core shell-2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364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AuFe15: Core shell-3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751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AuFe06: Janus Particles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478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73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295E7-527D-F974-0205-B2B75CD2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33B95F-C8D3-C2B9-067B-A0D1C6510C8D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Nanoparticle Synthesis Protocols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BEACF-3E4F-9339-364F-A6A825F55D75}"/>
              </a:ext>
            </a:extLst>
          </p:cNvPr>
          <p:cNvSpPr txBox="1"/>
          <p:nvPr/>
        </p:nvSpPr>
        <p:spPr>
          <a:xfrm>
            <a:off x="166154" y="233566"/>
            <a:ext cx="2605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Core-Shell-2</a:t>
            </a: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6D3B60C7-8154-3068-BE0D-FC618F071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848921"/>
              </p:ext>
            </p:extLst>
          </p:nvPr>
        </p:nvGraphicFramePr>
        <p:xfrm>
          <a:off x="917997" y="907844"/>
          <a:ext cx="10790527" cy="491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18">
                  <a:extLst>
                    <a:ext uri="{9D8B030D-6E8A-4147-A177-3AD203B41FA5}">
                      <a16:colId xmlns:a16="http://schemas.microsoft.com/office/drawing/2014/main" val="2055425735"/>
                    </a:ext>
                  </a:extLst>
                </a:gridCol>
                <a:gridCol w="1079466">
                  <a:extLst>
                    <a:ext uri="{9D8B030D-6E8A-4147-A177-3AD203B41FA5}">
                      <a16:colId xmlns:a16="http://schemas.microsoft.com/office/drawing/2014/main" val="4010689808"/>
                    </a:ext>
                  </a:extLst>
                </a:gridCol>
                <a:gridCol w="707107">
                  <a:extLst>
                    <a:ext uri="{9D8B030D-6E8A-4147-A177-3AD203B41FA5}">
                      <a16:colId xmlns:a16="http://schemas.microsoft.com/office/drawing/2014/main" val="3099880362"/>
                    </a:ext>
                  </a:extLst>
                </a:gridCol>
                <a:gridCol w="1062077">
                  <a:extLst>
                    <a:ext uri="{9D8B030D-6E8A-4147-A177-3AD203B41FA5}">
                      <a16:colId xmlns:a16="http://schemas.microsoft.com/office/drawing/2014/main" val="643104868"/>
                    </a:ext>
                  </a:extLst>
                </a:gridCol>
                <a:gridCol w="2017987">
                  <a:extLst>
                    <a:ext uri="{9D8B030D-6E8A-4147-A177-3AD203B41FA5}">
                      <a16:colId xmlns:a16="http://schemas.microsoft.com/office/drawing/2014/main" val="2525662784"/>
                    </a:ext>
                  </a:extLst>
                </a:gridCol>
                <a:gridCol w="1040524">
                  <a:extLst>
                    <a:ext uri="{9D8B030D-6E8A-4147-A177-3AD203B41FA5}">
                      <a16:colId xmlns:a16="http://schemas.microsoft.com/office/drawing/2014/main" val="2877004670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1720473527"/>
                    </a:ext>
                  </a:extLst>
                </a:gridCol>
                <a:gridCol w="1261242">
                  <a:extLst>
                    <a:ext uri="{9D8B030D-6E8A-4147-A177-3AD203B41FA5}">
                      <a16:colId xmlns:a16="http://schemas.microsoft.com/office/drawing/2014/main" val="1805336708"/>
                    </a:ext>
                  </a:extLst>
                </a:gridCol>
                <a:gridCol w="861848">
                  <a:extLst>
                    <a:ext uri="{9D8B030D-6E8A-4147-A177-3AD203B41FA5}">
                      <a16:colId xmlns:a16="http://schemas.microsoft.com/office/drawing/2014/main" val="2986731166"/>
                    </a:ext>
                  </a:extLst>
                </a:gridCol>
              </a:tblGrid>
              <a:tr h="726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Code Name</a:t>
                      </a:r>
                      <a:endParaRPr lang="en-US" sz="2000" b="1" kern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Concentration (mg/mL)</a:t>
                      </a:r>
                      <a:endParaRPr lang="en-US" sz="2000" baseline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TEM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(nm)</a:t>
                      </a:r>
                      <a:endParaRPr lang="en-US" sz="2000" b="1" kern="12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Hydrodynamic Properties (DLS)</a:t>
                      </a:r>
                      <a:endParaRPr lang="en-US" sz="20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aseline="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Magnetic Properties (VSM@RT)</a:t>
                      </a:r>
                      <a:endParaRPr lang="en-US" sz="2000" baseline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pPr algn="ctr" rtl="0"/>
                      <a:endParaRPr lang="en-US" sz="1400" baseline="30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9314345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Au</a:t>
                      </a:r>
                      <a:endParaRPr lang="en-US" sz="2000" b="1" baseline="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1" baseline="-25000" dirty="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000" b="1" kern="1200" baseline="-25000" dirty="0">
                          <a:solidFill>
                            <a:schemeClr val="tx1"/>
                          </a:solidFill>
                        </a:rPr>
                        <a:t>H   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2000" b="1" kern="1200" baseline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Zeta Potential 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</a:rPr>
                        <a:t>(mV)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800" b="1" kern="1200" baseline="-2500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  (Am</a:t>
                      </a:r>
                      <a:r>
                        <a:rPr lang="en-US" sz="1800" b="1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kg</a:t>
                      </a:r>
                      <a:r>
                        <a:rPr lang="en-US" sz="1800" b="1" kern="12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800" b="1" kern="1200" baseline="-2500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b="1" kern="1200" baseline="300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3594235945"/>
                  </a:ext>
                </a:extLst>
              </a:tr>
              <a:tr h="5136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AuFe11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baseline="0" dirty="0">
                        <a:solidFill>
                          <a:srgbClr val="FF0000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</a:rPr>
                        <a:t>0.20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0" dirty="0"/>
                        <a:t>C</a:t>
                      </a:r>
                      <a:r>
                        <a:rPr lang="en-US" sz="1800" b="0" baseline="-25000" dirty="0"/>
                        <a:t>1M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10-30@40-60 (15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160 (152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-70 (-49)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4240897186"/>
                  </a:ext>
                </a:extLst>
              </a:tr>
              <a:tr h="62291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AuFe16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1.03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0.20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C</a:t>
                      </a:r>
                      <a:r>
                        <a:rPr lang="en-US" sz="1800" b="0" baseline="-25000" dirty="0"/>
                        <a:t>2M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800" b="0" baseline="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(15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72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dirty="0"/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43861292"/>
                  </a:ext>
                </a:extLst>
              </a:tr>
              <a:tr h="5173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AuFe17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0.06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0.20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C</a:t>
                      </a:r>
                      <a:r>
                        <a:rPr lang="en-US" sz="1800" b="0" baseline="-25000" dirty="0"/>
                        <a:t>1M</a:t>
                      </a:r>
                      <a:r>
                        <a:rPr lang="en-US" sz="1800" b="0" baseline="0" dirty="0"/>
                        <a:t>/20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-59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524688616"/>
                  </a:ext>
                </a:extLst>
              </a:tr>
              <a:tr h="4435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AuFe18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0.16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0.40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C</a:t>
                      </a:r>
                      <a:r>
                        <a:rPr lang="en-US" sz="1800" b="0" baseline="-25000" dirty="0"/>
                        <a:t>1M</a:t>
                      </a:r>
                      <a:r>
                        <a:rPr lang="en-US" sz="1800" b="0" baseline="0" dirty="0"/>
                        <a:t>/20</a:t>
                      </a:r>
                      <a:endParaRPr lang="en-US" sz="1800" b="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-73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257147187"/>
                  </a:ext>
                </a:extLst>
              </a:tr>
              <a:tr h="47971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</a:rPr>
                        <a:t>AuFe19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0.22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0.60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C</a:t>
                      </a:r>
                      <a:r>
                        <a:rPr lang="en-US" sz="1800" b="0" baseline="-25000" dirty="0"/>
                        <a:t>1M</a:t>
                      </a:r>
                      <a:r>
                        <a:rPr lang="en-US" sz="1800" b="0" baseline="0" dirty="0"/>
                        <a:t>/20</a:t>
                      </a:r>
                      <a:endParaRPr lang="en-US" sz="1800" b="0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</a:rPr>
                        <a:t>-55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2965835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36EB81B-6DC9-CDF7-816D-74D4AD1847D1}"/>
              </a:ext>
            </a:extLst>
          </p:cNvPr>
          <p:cNvSpPr txBox="1"/>
          <p:nvPr/>
        </p:nvSpPr>
        <p:spPr>
          <a:xfrm>
            <a:off x="166154" y="5932278"/>
            <a:ext cx="7482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baseline="-25000" dirty="0"/>
              <a:t>2M </a:t>
            </a:r>
            <a:r>
              <a:rPr lang="en-US" sz="2000" dirty="0"/>
              <a:t>&gt; C</a:t>
            </a:r>
            <a:r>
              <a:rPr lang="en-US" sz="2000" baseline="-25000" dirty="0"/>
              <a:t>1M </a:t>
            </a:r>
            <a:endParaRPr lang="en-US" sz="2000" dirty="0"/>
          </a:p>
          <a:p>
            <a:r>
              <a:rPr lang="en-US" dirty="0"/>
              <a:t>C1</a:t>
            </a:r>
            <a:r>
              <a:rPr lang="en-US" baseline="-25000" dirty="0"/>
              <a:t>M</a:t>
            </a:r>
            <a:r>
              <a:rPr lang="en-US" dirty="0"/>
              <a:t>:diluted in 110 mL of </a:t>
            </a:r>
            <a:r>
              <a:rPr lang="en-US" dirty="0" err="1"/>
              <a:t>ddWater</a:t>
            </a:r>
            <a:endParaRPr lang="en-US" dirty="0"/>
          </a:p>
          <a:p>
            <a:r>
              <a:rPr lang="en-US" dirty="0"/>
              <a:t>C2</a:t>
            </a:r>
            <a:r>
              <a:rPr lang="en-US" baseline="-25000" dirty="0"/>
              <a:t>M</a:t>
            </a:r>
            <a:r>
              <a:rPr lang="en-US" dirty="0"/>
              <a:t>: Dense </a:t>
            </a:r>
            <a:r>
              <a:rPr lang="en-US" dirty="0" err="1"/>
              <a:t>CitSPIONs</a:t>
            </a:r>
            <a:r>
              <a:rPr lang="en-US" dirty="0"/>
              <a:t> 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D16E0-B306-C30E-351C-701EF85CD6A0}"/>
              </a:ext>
            </a:extLst>
          </p:cNvPr>
          <p:cNvSpPr txBox="1"/>
          <p:nvPr/>
        </p:nvSpPr>
        <p:spPr>
          <a:xfrm>
            <a:off x="4371481" y="7015451"/>
            <a:ext cx="365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0" dirty="0"/>
              <a:t>**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7CDAB-4067-7183-DBC8-3DD8DCAB6E4F}"/>
              </a:ext>
            </a:extLst>
          </p:cNvPr>
          <p:cNvSpPr txBox="1"/>
          <p:nvPr/>
        </p:nvSpPr>
        <p:spPr>
          <a:xfrm>
            <a:off x="9180449" y="6092121"/>
            <a:ext cx="2845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en-US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US" sz="1800" b="0" kern="1200" baseline="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Stein et al.</a:t>
            </a:r>
            <a:endParaRPr lang="en-US" sz="1800" b="0" kern="1200" baseline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Bulk Fe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O</a:t>
            </a:r>
            <a:r>
              <a:rPr lang="en-US" baseline="-25000" dirty="0">
                <a:latin typeface="+mj-lt"/>
              </a:rPr>
              <a:t>4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</a:t>
            </a:r>
            <a:r>
              <a:rPr lang="en-US" baseline="-25000" dirty="0" err="1">
                <a:latin typeface="+mj-lt"/>
              </a:rPr>
              <a:t>s</a:t>
            </a:r>
            <a:r>
              <a:rPr lang="en-US" dirty="0">
                <a:latin typeface="+mj-lt"/>
              </a:rPr>
              <a:t>= 91 A m</a:t>
            </a:r>
            <a:r>
              <a:rPr lang="en-US" baseline="30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kg</a:t>
            </a:r>
            <a:r>
              <a:rPr lang="en-US" baseline="30000" dirty="0">
                <a:latin typeface="+mj-lt"/>
              </a:rPr>
              <a:t>-1</a:t>
            </a:r>
            <a:endParaRPr lang="el-GR" dirty="0"/>
          </a:p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US" sz="1800" b="0" kern="1200" baseline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50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15472-DB8B-2BB3-DBE8-AA0507B07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C4ACE7F0-4732-7B9A-92DC-D3A7177C82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Conjugation with Thrombin aptamers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9DBE5F4-D91E-A93D-6AEA-7DB0B21B7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AUTh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0A24E6E-403B-0929-0A87-138729703F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WP2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5D590B1-A37A-D124-4D0F-B1E271106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12" y="738588"/>
            <a:ext cx="5647126" cy="287002"/>
          </a:xfrm>
        </p:spPr>
        <p:txBody>
          <a:bodyPr/>
          <a:lstStyle/>
          <a:p>
            <a:r>
              <a:rPr kumimoji="0" lang="en-GB" altLang="el-G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Biomarkers binding and quantitative analysis</a:t>
            </a:r>
            <a:endParaRPr lang="el-GR" dirty="0"/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05A7B867-E07A-D41D-8920-C8EE2ADDB7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512" y="3996480"/>
            <a:ext cx="8434485" cy="610765"/>
          </a:xfrm>
        </p:spPr>
        <p:txBody>
          <a:bodyPr/>
          <a:lstStyle/>
          <a:p>
            <a:r>
              <a:rPr lang="en-US" dirty="0"/>
              <a:t>Results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045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43A0-46BC-4D86-EC23-F48A0ACA7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B034BD7-A6AD-CA98-52F6-F142549C1A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112702"/>
              </p:ext>
            </p:extLst>
          </p:nvPr>
        </p:nvGraphicFramePr>
        <p:xfrm>
          <a:off x="66008" y="1525620"/>
          <a:ext cx="5387667" cy="412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341856" imgH="2559774" progId="Origin95.Graph">
                  <p:embed/>
                </p:oleObj>
              </mc:Choice>
              <mc:Fallback>
                <p:oleObj name="Graph" r:id="rId2" imgW="3341856" imgH="2559774" progId="Origin95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B034BD7-A6AD-CA98-52F6-F142549C1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008" y="1525620"/>
                        <a:ext cx="5387667" cy="412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B9AAEA0-A503-D108-F6C8-0F591995D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381594"/>
              </p:ext>
            </p:extLst>
          </p:nvPr>
        </p:nvGraphicFramePr>
        <p:xfrm>
          <a:off x="6034272" y="843280"/>
          <a:ext cx="6526056" cy="499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5384" imgH="2987890" progId="Origin95.Graph">
                  <p:embed/>
                </p:oleObj>
              </mc:Choice>
              <mc:Fallback>
                <p:oleObj name="Graph" r:id="rId4" imgW="3905384" imgH="298789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B9AAEA0-A503-D108-F6C8-0F591995D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4272" y="843280"/>
                        <a:ext cx="6526056" cy="4991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FF981B4-112F-971F-220E-B6EA724371B6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Thrombin Aptamer Conjugation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C74B2-A206-EB42-69AB-455B129E9D83}"/>
              </a:ext>
            </a:extLst>
          </p:cNvPr>
          <p:cNvSpPr txBox="1"/>
          <p:nvPr/>
        </p:nvSpPr>
        <p:spPr>
          <a:xfrm>
            <a:off x="2004676" y="2784108"/>
            <a:ext cx="1458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-25000" dirty="0"/>
              <a:t>4</a:t>
            </a:r>
            <a:r>
              <a:rPr lang="en-US" sz="1600" dirty="0"/>
              <a:t>: C</a:t>
            </a:r>
            <a:r>
              <a:rPr lang="en-US" sz="1600" baseline="-25000" dirty="0"/>
              <a:t>1M</a:t>
            </a:r>
            <a:endParaRPr lang="en-US" sz="1600" dirty="0"/>
          </a:p>
          <a:p>
            <a:r>
              <a:rPr lang="en-US" sz="1600" dirty="0"/>
              <a:t>Au: 0.2 mg/mL</a:t>
            </a:r>
            <a:endParaRPr lang="en-US" sz="16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CB9E2-88CD-2C9E-FC44-7DA5E7C8E806}"/>
              </a:ext>
            </a:extLst>
          </p:cNvPr>
          <p:cNvSpPr txBox="1"/>
          <p:nvPr/>
        </p:nvSpPr>
        <p:spPr>
          <a:xfrm>
            <a:off x="8732130" y="3536887"/>
            <a:ext cx="1358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0.06 mg/mL</a:t>
            </a:r>
          </a:p>
          <a:p>
            <a:pPr algn="ctr"/>
            <a:r>
              <a:rPr lang="en-US" sz="1400" dirty="0"/>
              <a:t>Fe</a:t>
            </a:r>
            <a:r>
              <a:rPr lang="en-US" sz="1400" baseline="-25000" dirty="0"/>
              <a:t>3</a:t>
            </a:r>
            <a:r>
              <a:rPr lang="en-US" sz="1400" dirty="0"/>
              <a:t>O</a:t>
            </a:r>
            <a:r>
              <a:rPr lang="en-US" sz="1400" baseline="-25000" dirty="0"/>
              <a:t>4</a:t>
            </a:r>
            <a:r>
              <a:rPr lang="en-US" sz="1400" dirty="0"/>
              <a:t>: C</a:t>
            </a:r>
            <a:r>
              <a:rPr lang="en-US" sz="1400" baseline="-25000" dirty="0"/>
              <a:t>1M</a:t>
            </a:r>
            <a:r>
              <a:rPr lang="en-US" sz="1400" dirty="0"/>
              <a:t>/20</a:t>
            </a:r>
          </a:p>
          <a:p>
            <a:pPr algn="ctr"/>
            <a:r>
              <a:rPr lang="en-US" sz="1400" dirty="0" err="1"/>
              <a:t>C</a:t>
            </a:r>
            <a:r>
              <a:rPr lang="en-US" sz="1400" baseline="-25000" dirty="0" err="1"/>
              <a:t>Au</a:t>
            </a:r>
            <a:r>
              <a:rPr lang="en-US" sz="1400" dirty="0"/>
              <a:t>: 0.4 mg/mL</a:t>
            </a:r>
            <a:endParaRPr lang="en-US" sz="1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35A90-EA4E-3449-1362-F80D021D61EE}"/>
              </a:ext>
            </a:extLst>
          </p:cNvPr>
          <p:cNvSpPr txBox="1"/>
          <p:nvPr/>
        </p:nvSpPr>
        <p:spPr>
          <a:xfrm>
            <a:off x="10192789" y="2489170"/>
            <a:ext cx="13034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0.16 mg/mL</a:t>
            </a:r>
          </a:p>
          <a:p>
            <a:pPr algn="ctr"/>
            <a:r>
              <a:rPr lang="en-US" sz="1400" dirty="0"/>
              <a:t>Fe</a:t>
            </a:r>
            <a:r>
              <a:rPr lang="en-US" sz="1400" baseline="-25000" dirty="0"/>
              <a:t>3</a:t>
            </a:r>
            <a:r>
              <a:rPr lang="en-US" sz="1400" dirty="0"/>
              <a:t>O</a:t>
            </a:r>
            <a:r>
              <a:rPr lang="en-US" sz="1400" baseline="-25000" dirty="0"/>
              <a:t>4</a:t>
            </a:r>
            <a:r>
              <a:rPr lang="en-US" sz="1400" dirty="0"/>
              <a:t>: C</a:t>
            </a:r>
            <a:r>
              <a:rPr lang="en-US" sz="1400" baseline="-25000" dirty="0"/>
              <a:t>1M</a:t>
            </a:r>
            <a:r>
              <a:rPr lang="en-US" sz="1400" dirty="0"/>
              <a:t>/20</a:t>
            </a:r>
          </a:p>
          <a:p>
            <a:pPr algn="ctr"/>
            <a:r>
              <a:rPr lang="en-US" sz="1400" dirty="0"/>
              <a:t>Au: 0.6 mg/mL</a:t>
            </a:r>
            <a:endParaRPr lang="en-US" sz="1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61264-0C6C-C876-8F59-EF291FE6184D}"/>
              </a:ext>
            </a:extLst>
          </p:cNvPr>
          <p:cNvSpPr txBox="1"/>
          <p:nvPr/>
        </p:nvSpPr>
        <p:spPr>
          <a:xfrm>
            <a:off x="7229880" y="2969602"/>
            <a:ext cx="13034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1.03 mg/mL</a:t>
            </a:r>
          </a:p>
          <a:p>
            <a:r>
              <a:rPr lang="en-US" sz="1400" dirty="0"/>
              <a:t>Fe</a:t>
            </a:r>
            <a:r>
              <a:rPr lang="en-US" sz="1400" baseline="-25000" dirty="0"/>
              <a:t>3</a:t>
            </a:r>
            <a:r>
              <a:rPr lang="en-US" sz="1400" dirty="0"/>
              <a:t>O</a:t>
            </a:r>
            <a:r>
              <a:rPr lang="en-US" sz="1400" baseline="-25000" dirty="0"/>
              <a:t>4</a:t>
            </a:r>
            <a:r>
              <a:rPr lang="en-US" sz="1400" dirty="0"/>
              <a:t>: C</a:t>
            </a:r>
            <a:r>
              <a:rPr lang="en-US" sz="1400" baseline="-25000" dirty="0"/>
              <a:t>2M</a:t>
            </a:r>
            <a:endParaRPr lang="en-US" sz="1400" dirty="0"/>
          </a:p>
          <a:p>
            <a:r>
              <a:rPr lang="en-US" sz="1400" dirty="0"/>
              <a:t>Au: 0.2 mg/mL</a:t>
            </a:r>
            <a:endParaRPr lang="en-US" sz="14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60B0D-864A-C5A1-02FF-710FF22AAABF}"/>
              </a:ext>
            </a:extLst>
          </p:cNvPr>
          <p:cNvSpPr txBox="1"/>
          <p:nvPr/>
        </p:nvSpPr>
        <p:spPr>
          <a:xfrm>
            <a:off x="1634191" y="6701438"/>
            <a:ext cx="34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1M</a:t>
            </a:r>
            <a:r>
              <a:rPr lang="en-US" dirty="0"/>
              <a:t>:diluted in 110 mL of </a:t>
            </a:r>
            <a:r>
              <a:rPr lang="en-US" dirty="0" err="1"/>
              <a:t>ddWater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36E6-7844-89D5-F939-C7A4F6323F3A}"/>
              </a:ext>
            </a:extLst>
          </p:cNvPr>
          <p:cNvSpPr txBox="1"/>
          <p:nvPr/>
        </p:nvSpPr>
        <p:spPr>
          <a:xfrm>
            <a:off x="1634191" y="7069268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2M</a:t>
            </a:r>
            <a:r>
              <a:rPr lang="en-US" dirty="0"/>
              <a:t>: Dense 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157A8C-640D-7A44-3FA2-446D6C23DD51}"/>
              </a:ext>
            </a:extLst>
          </p:cNvPr>
          <p:cNvSpPr txBox="1"/>
          <p:nvPr/>
        </p:nvSpPr>
        <p:spPr>
          <a:xfrm>
            <a:off x="1634191" y="6333607"/>
            <a:ext cx="1249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</a:t>
            </a:r>
            <a:r>
              <a:rPr lang="en-US" sz="1800" baseline="-25000" dirty="0"/>
              <a:t>2M </a:t>
            </a:r>
            <a:r>
              <a:rPr lang="en-US" sz="1800" dirty="0"/>
              <a:t>&gt; C</a:t>
            </a:r>
            <a:r>
              <a:rPr lang="en-US" sz="1800" baseline="-25000" dirty="0"/>
              <a:t>1M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33ED8-0FFE-C696-E99D-E4B63B9B926E}"/>
              </a:ext>
            </a:extLst>
          </p:cNvPr>
          <p:cNvSpPr txBox="1"/>
          <p:nvPr/>
        </p:nvSpPr>
        <p:spPr>
          <a:xfrm>
            <a:off x="3258350" y="3490040"/>
            <a:ext cx="1458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-25000" dirty="0"/>
              <a:t>4</a:t>
            </a:r>
            <a:r>
              <a:rPr lang="en-US" sz="1600" dirty="0"/>
              <a:t>: C</a:t>
            </a:r>
            <a:r>
              <a:rPr lang="en-US" sz="1600" baseline="-25000" dirty="0"/>
              <a:t>2M</a:t>
            </a:r>
            <a:endParaRPr lang="en-US" sz="1600" dirty="0"/>
          </a:p>
          <a:p>
            <a:r>
              <a:rPr lang="en-US" sz="1600" dirty="0"/>
              <a:t>Au: 0.2 mg/mL</a:t>
            </a:r>
            <a:endParaRPr lang="en-US" sz="1600" baseline="-25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3BF947-BA69-8C02-A86A-F894FD29891F}"/>
              </a:ext>
            </a:extLst>
          </p:cNvPr>
          <p:cNvGrpSpPr>
            <a:grpSpLocks noChangeAspect="1"/>
          </p:cNvGrpSpPr>
          <p:nvPr/>
        </p:nvGrpSpPr>
        <p:grpSpPr>
          <a:xfrm>
            <a:off x="87620" y="843280"/>
            <a:ext cx="707211" cy="1038898"/>
            <a:chOff x="9951264" y="2233846"/>
            <a:chExt cx="1867383" cy="27432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E50C8B0-C02B-E521-6A7D-B315CF5D7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60" r="74266"/>
            <a:stretch/>
          </p:blipFill>
          <p:spPr>
            <a:xfrm>
              <a:off x="9951264" y="2233846"/>
              <a:ext cx="1860401" cy="27432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31D819C-FA11-B1EC-82A5-04E499CDF9D3}"/>
                </a:ext>
              </a:extLst>
            </p:cNvPr>
            <p:cNvSpPr/>
            <p:nvPr/>
          </p:nvSpPr>
          <p:spPr>
            <a:xfrm>
              <a:off x="11153167" y="3634441"/>
              <a:ext cx="665480" cy="401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8E272B-5406-9CB5-D007-4E9073FF8274}"/>
              </a:ext>
            </a:extLst>
          </p:cNvPr>
          <p:cNvCxnSpPr>
            <a:cxnSpLocks/>
          </p:cNvCxnSpPr>
          <p:nvPr/>
        </p:nvCxnSpPr>
        <p:spPr>
          <a:xfrm flipH="1" flipV="1">
            <a:off x="11694039" y="1642559"/>
            <a:ext cx="278487" cy="395926"/>
          </a:xfrm>
          <a:prstGeom prst="straightConnector1">
            <a:avLst/>
          </a:prstGeom>
          <a:ln w="25400">
            <a:solidFill>
              <a:srgbClr val="E6DC3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DB44FE-E008-CDC8-043F-694B3507157C}"/>
              </a:ext>
            </a:extLst>
          </p:cNvPr>
          <p:cNvSpPr txBox="1"/>
          <p:nvPr/>
        </p:nvSpPr>
        <p:spPr>
          <a:xfrm>
            <a:off x="11807595" y="203848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DC32"/>
                </a:solidFill>
              </a:rPr>
              <a:t>Au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D176E2-0E56-2E2A-A932-AAF7DD15D671}"/>
              </a:ext>
            </a:extLst>
          </p:cNvPr>
          <p:cNvSpPr txBox="1"/>
          <p:nvPr/>
        </p:nvSpPr>
        <p:spPr>
          <a:xfrm>
            <a:off x="7515151" y="5302814"/>
            <a:ext cx="732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72 nm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A98D77-EDC9-86D7-F806-AFD9DBD8B76F}"/>
              </a:ext>
            </a:extLst>
          </p:cNvPr>
          <p:cNvSpPr txBox="1"/>
          <p:nvPr/>
        </p:nvSpPr>
        <p:spPr>
          <a:xfrm>
            <a:off x="9049989" y="5308970"/>
            <a:ext cx="8272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33 nm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C48521-E262-05B3-1402-C50BE1DBC031}"/>
              </a:ext>
            </a:extLst>
          </p:cNvPr>
          <p:cNvSpPr txBox="1"/>
          <p:nvPr/>
        </p:nvSpPr>
        <p:spPr>
          <a:xfrm>
            <a:off x="10549043" y="5302814"/>
            <a:ext cx="732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45 nm</a:t>
            </a:r>
          </a:p>
        </p:txBody>
      </p:sp>
      <p:pic>
        <p:nvPicPr>
          <p:cNvPr id="20" name="Picture 12" descr="Test tubes with different colored liquids&#10;&#10;Description automatically generated">
            <a:extLst>
              <a:ext uri="{FF2B5EF4-FFF2-40B4-BE49-F238E27FC236}">
                <a16:creationId xmlns:a16="http://schemas.microsoft.com/office/drawing/2014/main" id="{A73913A8-5F5A-A60D-E88E-0819EB5A8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45022" r="39608" b="28286"/>
          <a:stretch/>
        </p:blipFill>
        <p:spPr>
          <a:xfrm>
            <a:off x="2206020" y="5198834"/>
            <a:ext cx="1247395" cy="972000"/>
          </a:xfrm>
          <a:prstGeom prst="rect">
            <a:avLst/>
          </a:prstGeom>
        </p:spPr>
      </p:pic>
      <p:pic>
        <p:nvPicPr>
          <p:cNvPr id="28" name="Picture 12" descr="Test tubes with different colored liquids&#10;&#10;Description automatically generated">
            <a:extLst>
              <a:ext uri="{FF2B5EF4-FFF2-40B4-BE49-F238E27FC236}">
                <a16:creationId xmlns:a16="http://schemas.microsoft.com/office/drawing/2014/main" id="{8587ECF9-4602-2028-3E14-65FF47181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10047" r="39323" b="61053"/>
          <a:stretch/>
        </p:blipFill>
        <p:spPr>
          <a:xfrm>
            <a:off x="831940" y="5198834"/>
            <a:ext cx="1207478" cy="972000"/>
          </a:xfrm>
          <a:prstGeom prst="rect">
            <a:avLst/>
          </a:prstGeom>
        </p:spPr>
      </p:pic>
      <p:pic>
        <p:nvPicPr>
          <p:cNvPr id="30" name="Εικόνα 4" descr="Εικόνα που περιέχει κείμενο, σκίτσο/σχέδιο, γράμ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717BFDF-372C-7645-7F2E-71DF2547C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6" t="72417" r="35166" b="3656"/>
          <a:stretch/>
        </p:blipFill>
        <p:spPr>
          <a:xfrm>
            <a:off x="10526717" y="5649074"/>
            <a:ext cx="1212219" cy="972000"/>
          </a:xfrm>
          <a:prstGeom prst="rect">
            <a:avLst/>
          </a:prstGeom>
        </p:spPr>
      </p:pic>
      <p:pic>
        <p:nvPicPr>
          <p:cNvPr id="35" name="Εικόνα 4" descr="Εικόνα που περιέχει κείμενο, σκίτσο/σχέδιο, γράμ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77BE83E-82F2-A743-ACD1-BAB32035E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33691" r="31471" b="39866"/>
          <a:stretch/>
        </p:blipFill>
        <p:spPr>
          <a:xfrm>
            <a:off x="8854953" y="5649074"/>
            <a:ext cx="1295730" cy="972000"/>
          </a:xfrm>
          <a:prstGeom prst="rect">
            <a:avLst/>
          </a:prstGeom>
        </p:spPr>
      </p:pic>
      <p:pic>
        <p:nvPicPr>
          <p:cNvPr id="37" name="Εικόνα 4" descr="Εικόνα που περιέχει κείμενο, σκίτσο/σχέδιο, γράμ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C0DDB8E-4D72-C05E-9931-0BC4FF65B4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6" t="3083" r="42050" b="72331"/>
          <a:stretch/>
        </p:blipFill>
        <p:spPr>
          <a:xfrm>
            <a:off x="3620018" y="5198834"/>
            <a:ext cx="1091875" cy="972000"/>
          </a:xfrm>
          <a:prstGeom prst="rect">
            <a:avLst/>
          </a:prstGeom>
        </p:spPr>
      </p:pic>
      <p:pic>
        <p:nvPicPr>
          <p:cNvPr id="38" name="Εικόνα 4" descr="Εικόνα που περιέχει κείμενο, σκίτσο/σχέδιο, γράμμ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B044405-86C6-AC45-FF47-C9B977FD0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6" t="3083" r="42050" b="72331"/>
          <a:stretch/>
        </p:blipFill>
        <p:spPr>
          <a:xfrm>
            <a:off x="7387038" y="5649074"/>
            <a:ext cx="1091880" cy="972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91FB993-EB5E-0CC4-9C18-6A74AC309CAD}"/>
              </a:ext>
            </a:extLst>
          </p:cNvPr>
          <p:cNvSpPr txBox="1"/>
          <p:nvPr/>
        </p:nvSpPr>
        <p:spPr>
          <a:xfrm>
            <a:off x="794831" y="522592"/>
            <a:ext cx="510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Aptamer sequence:5′-GGTTGGTGTGGTTGG-3′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Freeze-thaw protocol (overnight)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FAM determination at blue fluorescence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Aptamer Concentration: 1</a:t>
            </a:r>
            <a:r>
              <a:rPr lang="el-GR" dirty="0"/>
              <a:t>μ</a:t>
            </a:r>
            <a:r>
              <a:rPr lang="en-US" dirty="0"/>
              <a:t>M, Volume:12 </a:t>
            </a:r>
            <a:r>
              <a:rPr lang="el-GR" dirty="0"/>
              <a:t>μ</a:t>
            </a:r>
            <a:r>
              <a:rPr lang="en-US" dirty="0"/>
              <a:t>L </a:t>
            </a: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4DA58CB6-D555-C7E7-2D16-B157D27DE444}"/>
              </a:ext>
            </a:extLst>
          </p:cNvPr>
          <p:cNvSpPr/>
          <p:nvPr/>
        </p:nvSpPr>
        <p:spPr>
          <a:xfrm>
            <a:off x="10192789" y="3227834"/>
            <a:ext cx="1546147" cy="185787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96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A4612-FBC6-6D21-7EB7-FDDA6FD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A7B19B7-1406-B06A-7BB3-E31BCE058DD1}"/>
              </a:ext>
            </a:extLst>
          </p:cNvPr>
          <p:cNvSpPr/>
          <p:nvPr/>
        </p:nvSpPr>
        <p:spPr>
          <a:xfrm>
            <a:off x="0" y="0"/>
            <a:ext cx="12192000" cy="8432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 effect on conjugation</a:t>
            </a:r>
          </a:p>
        </p:txBody>
      </p:sp>
      <p:graphicFrame>
        <p:nvGraphicFramePr>
          <p:cNvPr id="2" name="Γράφημα 1">
            <a:extLst>
              <a:ext uri="{FF2B5EF4-FFF2-40B4-BE49-F238E27FC236}">
                <a16:creationId xmlns:a16="http://schemas.microsoft.com/office/drawing/2014/main" id="{6167016C-1121-483F-955C-E2E5AE2039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990849"/>
              </p:ext>
            </p:extLst>
          </p:nvPr>
        </p:nvGraphicFramePr>
        <p:xfrm>
          <a:off x="544781" y="843280"/>
          <a:ext cx="10917347" cy="542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Εικόνα 6" descr="Εικόνα που περιέχει κείμενο, σκίτσο/σχέδιο, χαρτί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11B740E7-4AB9-846C-90A6-792DF8F9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92" t="64939" r="-1" b="9821"/>
          <a:stretch/>
        </p:blipFill>
        <p:spPr>
          <a:xfrm>
            <a:off x="9581074" y="5747812"/>
            <a:ext cx="1575950" cy="1080000"/>
          </a:xfrm>
          <a:prstGeom prst="rect">
            <a:avLst/>
          </a:prstGeom>
        </p:spPr>
      </p:pic>
      <p:pic>
        <p:nvPicPr>
          <p:cNvPr id="4" name="Εικόνα 6" descr="Εικόνα που περιέχει κείμενο, σκίτσο/σχέδιο, χαρτί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82FC1E87-3FCB-61D2-BBAF-CFFB77C15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88" t="41492" b="35950"/>
          <a:stretch/>
        </p:blipFill>
        <p:spPr>
          <a:xfrm>
            <a:off x="7511409" y="5747812"/>
            <a:ext cx="1688121" cy="1080000"/>
          </a:xfrm>
          <a:prstGeom prst="rect">
            <a:avLst/>
          </a:prstGeom>
        </p:spPr>
      </p:pic>
      <p:pic>
        <p:nvPicPr>
          <p:cNvPr id="5" name="Εικόνα 6" descr="Εικόνα που περιέχει κείμενο, σκίτσο/σχέδιο, χαρτί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61E79F30-2C3B-C52E-6B51-8D7232D96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4" t="20097" r="4722" b="58166"/>
          <a:stretch/>
        </p:blipFill>
        <p:spPr>
          <a:xfrm>
            <a:off x="5601564" y="5747812"/>
            <a:ext cx="1528301" cy="1080000"/>
          </a:xfrm>
          <a:prstGeom prst="rect">
            <a:avLst/>
          </a:prstGeom>
        </p:spPr>
      </p:pic>
      <p:pic>
        <p:nvPicPr>
          <p:cNvPr id="6" name="Εικόνα 6" descr="Εικόνα που περιέχει κείμενο, σκίτσο/σχέδιο, χαρτί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8B75D635-24BC-DBBE-7DF7-A3395303B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41" t="1" r="5052" b="79766"/>
          <a:stretch/>
        </p:blipFill>
        <p:spPr>
          <a:xfrm>
            <a:off x="3642445" y="5747812"/>
            <a:ext cx="1577575" cy="108000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σκίτσο/σχέδιο, χαρτί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6D402C44-B138-6E7B-12D2-533764B03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0" t="44363" r="48652" b="31644"/>
          <a:stretch/>
        </p:blipFill>
        <p:spPr>
          <a:xfrm>
            <a:off x="1821473" y="5747812"/>
            <a:ext cx="1439428" cy="10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64450-5CF1-2732-D9EF-8D8DEDD54873}"/>
              </a:ext>
            </a:extLst>
          </p:cNvPr>
          <p:cNvSpPr txBox="1"/>
          <p:nvPr/>
        </p:nvSpPr>
        <p:spPr>
          <a:xfrm>
            <a:off x="166154" y="233566"/>
            <a:ext cx="2605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AuFe-18</a:t>
            </a:r>
          </a:p>
        </p:txBody>
      </p:sp>
    </p:spTree>
    <p:extLst>
      <p:ext uri="{BB962C8B-B14F-4D97-AF65-F5344CB8AC3E}">
        <p14:creationId xmlns:p14="http://schemas.microsoft.com/office/powerpoint/2010/main" val="403043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D324-5231-E326-5316-DDC31FE7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ιμένου 1">
            <a:extLst>
              <a:ext uri="{FF2B5EF4-FFF2-40B4-BE49-F238E27FC236}">
                <a16:creationId xmlns:a16="http://schemas.microsoft.com/office/drawing/2014/main" id="{C7AE86EF-E8F1-B161-1686-CE2B0E83F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516" y="4732527"/>
            <a:ext cx="6330476" cy="378373"/>
          </a:xfrm>
        </p:spPr>
        <p:txBody>
          <a:bodyPr/>
          <a:lstStyle/>
          <a:p>
            <a:r>
              <a:rPr lang="en-US" dirty="0"/>
              <a:t>Nanoparticle Synthesis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ADB8597-CE63-F1F0-3355-154F19A8BF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AUTh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272BDCA-F3E0-3255-A3B2-DBD8E839E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WP2</a:t>
            </a:r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C08871C-5743-2898-4396-B85110C01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12" y="738588"/>
            <a:ext cx="5647126" cy="287002"/>
          </a:xfrm>
        </p:spPr>
        <p:txBody>
          <a:bodyPr/>
          <a:lstStyle/>
          <a:p>
            <a:r>
              <a:rPr kumimoji="0" lang="en-GB" altLang="el-GR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Biomarkers binding and quantitative analysis</a:t>
            </a:r>
            <a:endParaRPr lang="el-GR" dirty="0"/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202BE522-F4C0-CFC0-86FC-0F720DBCDE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515" y="3978724"/>
            <a:ext cx="8434485" cy="610765"/>
          </a:xfrm>
        </p:spPr>
        <p:txBody>
          <a:bodyPr/>
          <a:lstStyle/>
          <a:p>
            <a:r>
              <a:rPr lang="en-US" dirty="0"/>
              <a:t>Protocols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1132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3320</Words>
  <Application>Microsoft Office PowerPoint</Application>
  <PresentationFormat>Ευρεία οθόνη</PresentationFormat>
  <Paragraphs>546</Paragraphs>
  <Slides>32</Slides>
  <Notes>2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Graph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Progress for each AuNPs synthesis</vt:lpstr>
      <vt:lpstr>Aptamer Conjugation on MNPs</vt:lpstr>
      <vt:lpstr>Salt-aging</vt:lpstr>
      <vt:lpstr>Low pH – assisted conjugation</vt:lpstr>
      <vt:lpstr>Παρουσίαση του PowerPoint</vt:lpstr>
      <vt:lpstr>Freeze-thaw directed conjugation</vt:lpstr>
      <vt:lpstr>Παρουσίαση του PowerPoint</vt:lpstr>
      <vt:lpstr>Παρουσίαση του PowerPoint</vt:lpstr>
      <vt:lpstr>Comparing freeze-thaw and low-pH</vt:lpstr>
      <vt:lpstr>Thrombin binding on TBA1-AuNPs</vt:lpstr>
      <vt:lpstr>Reproducibility issues with Core-Shell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Antonios Makridis</dc:creator>
  <cp:lastModifiedBy>Mavroeidis Angelakeris</cp:lastModifiedBy>
  <cp:revision>17</cp:revision>
  <dcterms:created xsi:type="dcterms:W3CDTF">2024-10-21T19:20:29Z</dcterms:created>
  <dcterms:modified xsi:type="dcterms:W3CDTF">2024-12-17T19:10:36Z</dcterms:modified>
</cp:coreProperties>
</file>