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9" r:id="rId4"/>
    <p:sldMasterId id="2147483758" r:id="rId5"/>
    <p:sldMasterId id="2147483700" r:id="rId6"/>
    <p:sldMasterId id="2147483747" r:id="rId7"/>
    <p:sldMasterId id="2147483754" r:id="rId8"/>
    <p:sldMasterId id="2147483756" r:id="rId9"/>
    <p:sldMasterId id="2147483771" r:id="rId10"/>
    <p:sldMasterId id="2147483774" r:id="rId11"/>
  </p:sldMasterIdLst>
  <p:notesMasterIdLst>
    <p:notesMasterId r:id="rId42"/>
  </p:notesMasterIdLst>
  <p:handoutMasterIdLst>
    <p:handoutMasterId r:id="rId43"/>
  </p:handoutMasterIdLst>
  <p:sldIdLst>
    <p:sldId id="256" r:id="rId12"/>
    <p:sldId id="286" r:id="rId13"/>
    <p:sldId id="311" r:id="rId14"/>
    <p:sldId id="305" r:id="rId15"/>
    <p:sldId id="309" r:id="rId16"/>
    <p:sldId id="310" r:id="rId17"/>
    <p:sldId id="303" r:id="rId18"/>
    <p:sldId id="306" r:id="rId19"/>
    <p:sldId id="312" r:id="rId20"/>
    <p:sldId id="315" r:id="rId21"/>
    <p:sldId id="288" r:id="rId22"/>
    <p:sldId id="319" r:id="rId23"/>
    <p:sldId id="318" r:id="rId24"/>
    <p:sldId id="317" r:id="rId25"/>
    <p:sldId id="314" r:id="rId26"/>
    <p:sldId id="327" r:id="rId27"/>
    <p:sldId id="320" r:id="rId28"/>
    <p:sldId id="325" r:id="rId29"/>
    <p:sldId id="321" r:id="rId30"/>
    <p:sldId id="324" r:id="rId31"/>
    <p:sldId id="331" r:id="rId32"/>
    <p:sldId id="332" r:id="rId33"/>
    <p:sldId id="330" r:id="rId34"/>
    <p:sldId id="323" r:id="rId35"/>
    <p:sldId id="313" r:id="rId36"/>
    <p:sldId id="307" r:id="rId37"/>
    <p:sldId id="299" r:id="rId38"/>
    <p:sldId id="326" r:id="rId39"/>
    <p:sldId id="278" r:id="rId40"/>
    <p:sldId id="308" r:id="rId41"/>
  </p:sldIdLst>
  <p:sldSz cx="10693400" cy="6013450"/>
  <p:notesSz cx="10693400" cy="60134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E0DBA8-F4DE-782C-3EF1-E3BC429EA998}" name="Elli Roma-Athanasiadou" initials="ER" userId="S::roma@qplan-intl.gr::25851c07-8567-4ccd-8227-db51957531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A6"/>
    <a:srgbClr val="00CABC"/>
    <a:srgbClr val="EBF5F5"/>
    <a:srgbClr val="B0C7E2"/>
    <a:srgbClr val="21409A"/>
    <a:srgbClr val="003C27"/>
    <a:srgbClr val="3A9649"/>
    <a:srgbClr val="349A46"/>
    <a:srgbClr val="4A923E"/>
    <a:srgbClr val="8DC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47" autoAdjust="0"/>
    <p:restoredTop sz="94620" autoAdjust="0"/>
  </p:normalViewPr>
  <p:slideViewPr>
    <p:cSldViewPr>
      <p:cViewPr varScale="1">
        <p:scale>
          <a:sx n="85" d="100"/>
          <a:sy n="85" d="100"/>
        </p:scale>
        <p:origin x="619" y="4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438"/>
    </p:cViewPr>
  </p:sorterViewPr>
  <p:notesViewPr>
    <p:cSldViewPr>
      <p:cViewPr varScale="1">
        <p:scale>
          <a:sx n="126" d="100"/>
          <a:sy n="126" d="100"/>
        </p:scale>
        <p:origin x="142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handoutMaster" Target="handoutMasters/handoutMaster1.xml"/><Relationship Id="rId48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3BC917-1F4C-4AA3-989F-3C1A7AD8D63D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87A3C74-85A8-49F6-A1E4-CFC44368D6CA}">
      <dgm:prSet phldrT="[Text]"/>
      <dgm:spPr/>
      <dgm:t>
        <a:bodyPr/>
        <a:lstStyle/>
        <a:p>
          <a:r>
            <a:rPr lang="en-GB" b="1" dirty="0">
              <a:solidFill>
                <a:schemeClr val="tx2"/>
              </a:solidFill>
            </a:rPr>
            <a:t>M12:Sep2024</a:t>
          </a:r>
        </a:p>
        <a:p>
          <a:r>
            <a:rPr lang="en-GB" dirty="0">
              <a:solidFill>
                <a:schemeClr val="tx2"/>
              </a:solidFill>
            </a:rPr>
            <a:t>D2.1 v1</a:t>
          </a:r>
        </a:p>
      </dgm:t>
    </dgm:pt>
    <dgm:pt modelId="{6B70CB35-1267-416F-B4FC-71A9D58BDB7C}" type="parTrans" cxnId="{556F5F63-24EB-4631-86B4-0B9603204070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9D9F3F80-515A-4957-AA0E-2D03FECEF9C0}" type="sibTrans" cxnId="{556F5F63-24EB-4631-86B4-0B9603204070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228B24D7-8C56-4BAB-8CD0-73920D5DBF6A}">
      <dgm:prSet phldrT="[Text]"/>
      <dgm:spPr/>
      <dgm:t>
        <a:bodyPr/>
        <a:lstStyle/>
        <a:p>
          <a:r>
            <a:rPr lang="en-GB" b="1" dirty="0">
              <a:solidFill>
                <a:schemeClr val="tx2"/>
              </a:solidFill>
            </a:rPr>
            <a:t>M18:Mar2025</a:t>
          </a:r>
        </a:p>
        <a:p>
          <a:r>
            <a:rPr lang="en-GB" dirty="0">
              <a:solidFill>
                <a:schemeClr val="tx2"/>
              </a:solidFill>
            </a:rPr>
            <a:t>D2.2 v1</a:t>
          </a:r>
        </a:p>
      </dgm:t>
    </dgm:pt>
    <dgm:pt modelId="{24EBB927-7F14-42BF-8775-F13FBD5D42FD}" type="parTrans" cxnId="{4B09BD51-6A44-4719-B893-33AE2B1AC8BA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45C30DC4-4F67-4EBB-B257-2F32BDB37E06}" type="sibTrans" cxnId="{4B09BD51-6A44-4719-B893-33AE2B1AC8BA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1FBF46DA-4FF0-4CDA-95CA-50EA35048F75}">
      <dgm:prSet phldrT="[Text]"/>
      <dgm:spPr/>
      <dgm:t>
        <a:bodyPr/>
        <a:lstStyle/>
        <a:p>
          <a:r>
            <a:rPr lang="en-GB" b="1" dirty="0">
              <a:solidFill>
                <a:schemeClr val="tx2"/>
              </a:solidFill>
            </a:rPr>
            <a:t>M24: Sep2025</a:t>
          </a:r>
        </a:p>
        <a:p>
          <a:r>
            <a:rPr lang="en-GB" dirty="0">
              <a:solidFill>
                <a:schemeClr val="tx2"/>
              </a:solidFill>
            </a:rPr>
            <a:t>D2.1 v2</a:t>
          </a:r>
        </a:p>
      </dgm:t>
    </dgm:pt>
    <dgm:pt modelId="{DBE8D5E2-D622-42F6-8EF8-8BA7B7BE82E5}" type="parTrans" cxnId="{95DD1B7F-A03C-4936-AA7C-1FBAECB9B9BC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A62D9F94-2382-42B9-8569-ED48986FE3B5}" type="sibTrans" cxnId="{95DD1B7F-A03C-4936-AA7C-1FBAECB9B9BC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056ADFF3-0ACD-4280-A8AE-AF6295D1CF84}">
      <dgm:prSet phldrT="[Text]"/>
      <dgm:spPr/>
      <dgm:t>
        <a:bodyPr/>
        <a:lstStyle/>
        <a:p>
          <a:r>
            <a:rPr lang="en-GB" b="1" dirty="0">
              <a:solidFill>
                <a:schemeClr val="tx2"/>
              </a:solidFill>
            </a:rPr>
            <a:t>M30:Mar2026</a:t>
          </a:r>
        </a:p>
        <a:p>
          <a:r>
            <a:rPr lang="en-GB" dirty="0">
              <a:solidFill>
                <a:schemeClr val="tx2"/>
              </a:solidFill>
            </a:rPr>
            <a:t>D2.2 v2</a:t>
          </a:r>
        </a:p>
      </dgm:t>
    </dgm:pt>
    <dgm:pt modelId="{4AD4FFA8-066F-414C-9834-BEDE0BAA0AD7}" type="parTrans" cxnId="{2E2334A1-1B67-4558-843D-151FCE87CDB9}">
      <dgm:prSet/>
      <dgm:spPr/>
      <dgm:t>
        <a:bodyPr/>
        <a:lstStyle/>
        <a:p>
          <a:endParaRPr lang="el-GR">
            <a:solidFill>
              <a:schemeClr val="tx2"/>
            </a:solidFill>
          </a:endParaRPr>
        </a:p>
      </dgm:t>
    </dgm:pt>
    <dgm:pt modelId="{4B43EE0B-2D12-48C0-A1F2-F107A3846234}" type="sibTrans" cxnId="{2E2334A1-1B67-4558-843D-151FCE87CDB9}">
      <dgm:prSet/>
      <dgm:spPr/>
      <dgm:t>
        <a:bodyPr/>
        <a:lstStyle/>
        <a:p>
          <a:endParaRPr lang="el-GR">
            <a:solidFill>
              <a:schemeClr val="tx2"/>
            </a:solidFill>
          </a:endParaRPr>
        </a:p>
      </dgm:t>
    </dgm:pt>
    <dgm:pt modelId="{7794E9F6-19CB-478F-AE8E-B1D7CAB03C68}" type="pres">
      <dgm:prSet presAssocID="{B83BC917-1F4C-4AA3-989F-3C1A7AD8D63D}" presName="Name0" presStyleCnt="0">
        <dgm:presLayoutVars>
          <dgm:dir/>
          <dgm:resizeHandles val="exact"/>
        </dgm:presLayoutVars>
      </dgm:prSet>
      <dgm:spPr/>
    </dgm:pt>
    <dgm:pt modelId="{488D0322-75DE-4AEC-875B-897698973DF5}" type="pres">
      <dgm:prSet presAssocID="{B83BC917-1F4C-4AA3-989F-3C1A7AD8D63D}" presName="arrow" presStyleLbl="bgShp" presStyleIdx="0" presStyleCnt="1"/>
      <dgm:spPr/>
    </dgm:pt>
    <dgm:pt modelId="{C2E2DA38-1E70-469E-9B2A-013BEE4FD22E}" type="pres">
      <dgm:prSet presAssocID="{B83BC917-1F4C-4AA3-989F-3C1A7AD8D63D}" presName="points" presStyleCnt="0"/>
      <dgm:spPr/>
    </dgm:pt>
    <dgm:pt modelId="{ACBBED9D-7280-4D79-A111-2A229C44BF96}" type="pres">
      <dgm:prSet presAssocID="{987A3C74-85A8-49F6-A1E4-CFC44368D6CA}" presName="compositeA" presStyleCnt="0"/>
      <dgm:spPr/>
    </dgm:pt>
    <dgm:pt modelId="{A8B6561A-1A90-48D7-9F64-ED4D7282C966}" type="pres">
      <dgm:prSet presAssocID="{987A3C74-85A8-49F6-A1E4-CFC44368D6CA}" presName="textA" presStyleLbl="revTx" presStyleIdx="0" presStyleCnt="4">
        <dgm:presLayoutVars>
          <dgm:bulletEnabled val="1"/>
        </dgm:presLayoutVars>
      </dgm:prSet>
      <dgm:spPr/>
    </dgm:pt>
    <dgm:pt modelId="{8A977893-DBDE-478B-89DA-25F969055F6F}" type="pres">
      <dgm:prSet presAssocID="{987A3C74-85A8-49F6-A1E4-CFC44368D6CA}" presName="circleA" presStyleLbl="node1" presStyleIdx="0" presStyleCnt="4"/>
      <dgm:spPr/>
    </dgm:pt>
    <dgm:pt modelId="{E3E04259-A467-4C9D-9D41-8366F575E50E}" type="pres">
      <dgm:prSet presAssocID="{987A3C74-85A8-49F6-A1E4-CFC44368D6CA}" presName="spaceA" presStyleCnt="0"/>
      <dgm:spPr/>
    </dgm:pt>
    <dgm:pt modelId="{91E5665F-960A-4FC7-ACAF-CF5E863EDEFB}" type="pres">
      <dgm:prSet presAssocID="{9D9F3F80-515A-4957-AA0E-2D03FECEF9C0}" presName="space" presStyleCnt="0"/>
      <dgm:spPr/>
    </dgm:pt>
    <dgm:pt modelId="{98626E70-D466-4422-B8F7-B2244BC4AA8D}" type="pres">
      <dgm:prSet presAssocID="{228B24D7-8C56-4BAB-8CD0-73920D5DBF6A}" presName="compositeB" presStyleCnt="0"/>
      <dgm:spPr/>
    </dgm:pt>
    <dgm:pt modelId="{2415E98A-2A99-458F-8CB0-8C5D8786FF9B}" type="pres">
      <dgm:prSet presAssocID="{228B24D7-8C56-4BAB-8CD0-73920D5DBF6A}" presName="textB" presStyleLbl="revTx" presStyleIdx="1" presStyleCnt="4">
        <dgm:presLayoutVars>
          <dgm:bulletEnabled val="1"/>
        </dgm:presLayoutVars>
      </dgm:prSet>
      <dgm:spPr/>
    </dgm:pt>
    <dgm:pt modelId="{D373B265-1695-46E9-B726-29E9A4F1F711}" type="pres">
      <dgm:prSet presAssocID="{228B24D7-8C56-4BAB-8CD0-73920D5DBF6A}" presName="circleB" presStyleLbl="node1" presStyleIdx="1" presStyleCnt="4"/>
      <dgm:spPr/>
    </dgm:pt>
    <dgm:pt modelId="{D8C5A96C-B1D2-4A48-AF8F-5A626D876217}" type="pres">
      <dgm:prSet presAssocID="{228B24D7-8C56-4BAB-8CD0-73920D5DBF6A}" presName="spaceB" presStyleCnt="0"/>
      <dgm:spPr/>
    </dgm:pt>
    <dgm:pt modelId="{E34AE515-529F-425F-B4DD-F81E6BCA235A}" type="pres">
      <dgm:prSet presAssocID="{45C30DC4-4F67-4EBB-B257-2F32BDB37E06}" presName="space" presStyleCnt="0"/>
      <dgm:spPr/>
    </dgm:pt>
    <dgm:pt modelId="{3054D4FA-FD69-4F7F-927A-45ACB6C7326C}" type="pres">
      <dgm:prSet presAssocID="{1FBF46DA-4FF0-4CDA-95CA-50EA35048F75}" presName="compositeA" presStyleCnt="0"/>
      <dgm:spPr/>
    </dgm:pt>
    <dgm:pt modelId="{CDE7AB6B-CDC8-419A-9645-353A20ECCB95}" type="pres">
      <dgm:prSet presAssocID="{1FBF46DA-4FF0-4CDA-95CA-50EA35048F75}" presName="textA" presStyleLbl="revTx" presStyleIdx="2" presStyleCnt="4">
        <dgm:presLayoutVars>
          <dgm:bulletEnabled val="1"/>
        </dgm:presLayoutVars>
      </dgm:prSet>
      <dgm:spPr/>
    </dgm:pt>
    <dgm:pt modelId="{BF691954-F7DA-48E6-9FCC-EF4B809311FC}" type="pres">
      <dgm:prSet presAssocID="{1FBF46DA-4FF0-4CDA-95CA-50EA35048F75}" presName="circleA" presStyleLbl="node1" presStyleIdx="2" presStyleCnt="4"/>
      <dgm:spPr/>
    </dgm:pt>
    <dgm:pt modelId="{7D9CE5E7-329D-4A7F-AA90-F5F1744C77EA}" type="pres">
      <dgm:prSet presAssocID="{1FBF46DA-4FF0-4CDA-95CA-50EA35048F75}" presName="spaceA" presStyleCnt="0"/>
      <dgm:spPr/>
    </dgm:pt>
    <dgm:pt modelId="{31A9C1F3-3D4A-4A97-B1B3-2AAE7BA44AB9}" type="pres">
      <dgm:prSet presAssocID="{A62D9F94-2382-42B9-8569-ED48986FE3B5}" presName="space" presStyleCnt="0"/>
      <dgm:spPr/>
    </dgm:pt>
    <dgm:pt modelId="{7ACC6FC9-99DB-4BFA-81AF-03015547DE28}" type="pres">
      <dgm:prSet presAssocID="{056ADFF3-0ACD-4280-A8AE-AF6295D1CF84}" presName="compositeB" presStyleCnt="0"/>
      <dgm:spPr/>
    </dgm:pt>
    <dgm:pt modelId="{5BBFD84F-86F1-4B6A-AA71-5ACA01E94CC3}" type="pres">
      <dgm:prSet presAssocID="{056ADFF3-0ACD-4280-A8AE-AF6295D1CF84}" presName="textB" presStyleLbl="revTx" presStyleIdx="3" presStyleCnt="4">
        <dgm:presLayoutVars>
          <dgm:bulletEnabled val="1"/>
        </dgm:presLayoutVars>
      </dgm:prSet>
      <dgm:spPr/>
    </dgm:pt>
    <dgm:pt modelId="{876E413A-EB66-4300-81D1-038611566674}" type="pres">
      <dgm:prSet presAssocID="{056ADFF3-0ACD-4280-A8AE-AF6295D1CF84}" presName="circleB" presStyleLbl="node1" presStyleIdx="3" presStyleCnt="4"/>
      <dgm:spPr/>
    </dgm:pt>
    <dgm:pt modelId="{C5D40344-F731-45F1-8F83-C33F48BBC32B}" type="pres">
      <dgm:prSet presAssocID="{056ADFF3-0ACD-4280-A8AE-AF6295D1CF84}" presName="spaceB" presStyleCnt="0"/>
      <dgm:spPr/>
    </dgm:pt>
  </dgm:ptLst>
  <dgm:cxnLst>
    <dgm:cxn modelId="{31C6DC27-A3A1-4FEC-A798-83F06AF0B00F}" type="presOf" srcId="{1FBF46DA-4FF0-4CDA-95CA-50EA35048F75}" destId="{CDE7AB6B-CDC8-419A-9645-353A20ECCB95}" srcOrd="0" destOrd="0" presId="urn:microsoft.com/office/officeart/2005/8/layout/hProcess11"/>
    <dgm:cxn modelId="{893AAF62-4903-402D-B6E4-17C5AC3B0833}" type="presOf" srcId="{B83BC917-1F4C-4AA3-989F-3C1A7AD8D63D}" destId="{7794E9F6-19CB-478F-AE8E-B1D7CAB03C68}" srcOrd="0" destOrd="0" presId="urn:microsoft.com/office/officeart/2005/8/layout/hProcess11"/>
    <dgm:cxn modelId="{556F5F63-24EB-4631-86B4-0B9603204070}" srcId="{B83BC917-1F4C-4AA3-989F-3C1A7AD8D63D}" destId="{987A3C74-85A8-49F6-A1E4-CFC44368D6CA}" srcOrd="0" destOrd="0" parTransId="{6B70CB35-1267-416F-B4FC-71A9D58BDB7C}" sibTransId="{9D9F3F80-515A-4957-AA0E-2D03FECEF9C0}"/>
    <dgm:cxn modelId="{4B09BD51-6A44-4719-B893-33AE2B1AC8BA}" srcId="{B83BC917-1F4C-4AA3-989F-3C1A7AD8D63D}" destId="{228B24D7-8C56-4BAB-8CD0-73920D5DBF6A}" srcOrd="1" destOrd="0" parTransId="{24EBB927-7F14-42BF-8775-F13FBD5D42FD}" sibTransId="{45C30DC4-4F67-4EBB-B257-2F32BDB37E06}"/>
    <dgm:cxn modelId="{95DD1B7F-A03C-4936-AA7C-1FBAECB9B9BC}" srcId="{B83BC917-1F4C-4AA3-989F-3C1A7AD8D63D}" destId="{1FBF46DA-4FF0-4CDA-95CA-50EA35048F75}" srcOrd="2" destOrd="0" parTransId="{DBE8D5E2-D622-42F6-8EF8-8BA7B7BE82E5}" sibTransId="{A62D9F94-2382-42B9-8569-ED48986FE3B5}"/>
    <dgm:cxn modelId="{41ABA18F-D943-4072-A3D2-098FBF5B528D}" type="presOf" srcId="{987A3C74-85A8-49F6-A1E4-CFC44368D6CA}" destId="{A8B6561A-1A90-48D7-9F64-ED4D7282C966}" srcOrd="0" destOrd="0" presId="urn:microsoft.com/office/officeart/2005/8/layout/hProcess11"/>
    <dgm:cxn modelId="{2E2334A1-1B67-4558-843D-151FCE87CDB9}" srcId="{B83BC917-1F4C-4AA3-989F-3C1A7AD8D63D}" destId="{056ADFF3-0ACD-4280-A8AE-AF6295D1CF84}" srcOrd="3" destOrd="0" parTransId="{4AD4FFA8-066F-414C-9834-BEDE0BAA0AD7}" sibTransId="{4B43EE0B-2D12-48C0-A1F2-F107A3846234}"/>
    <dgm:cxn modelId="{BBAB43D8-2C17-400C-980F-C730FAA83761}" type="presOf" srcId="{056ADFF3-0ACD-4280-A8AE-AF6295D1CF84}" destId="{5BBFD84F-86F1-4B6A-AA71-5ACA01E94CC3}" srcOrd="0" destOrd="0" presId="urn:microsoft.com/office/officeart/2005/8/layout/hProcess11"/>
    <dgm:cxn modelId="{BE0FD9E9-9244-471A-85E9-0C55EC3040D0}" type="presOf" srcId="{228B24D7-8C56-4BAB-8CD0-73920D5DBF6A}" destId="{2415E98A-2A99-458F-8CB0-8C5D8786FF9B}" srcOrd="0" destOrd="0" presId="urn:microsoft.com/office/officeart/2005/8/layout/hProcess11"/>
    <dgm:cxn modelId="{6D525BB6-490E-4136-8C7E-7E14FFADD084}" type="presParOf" srcId="{7794E9F6-19CB-478F-AE8E-B1D7CAB03C68}" destId="{488D0322-75DE-4AEC-875B-897698973DF5}" srcOrd="0" destOrd="0" presId="urn:microsoft.com/office/officeart/2005/8/layout/hProcess11"/>
    <dgm:cxn modelId="{7F6755BA-7228-4970-9EC8-9BD30CBD991E}" type="presParOf" srcId="{7794E9F6-19CB-478F-AE8E-B1D7CAB03C68}" destId="{C2E2DA38-1E70-469E-9B2A-013BEE4FD22E}" srcOrd="1" destOrd="0" presId="urn:microsoft.com/office/officeart/2005/8/layout/hProcess11"/>
    <dgm:cxn modelId="{7F657D6D-9B16-434D-AF70-E49F8B00A281}" type="presParOf" srcId="{C2E2DA38-1E70-469E-9B2A-013BEE4FD22E}" destId="{ACBBED9D-7280-4D79-A111-2A229C44BF96}" srcOrd="0" destOrd="0" presId="urn:microsoft.com/office/officeart/2005/8/layout/hProcess11"/>
    <dgm:cxn modelId="{88F552FC-7BE1-4957-A2D2-DCC954D39771}" type="presParOf" srcId="{ACBBED9D-7280-4D79-A111-2A229C44BF96}" destId="{A8B6561A-1A90-48D7-9F64-ED4D7282C966}" srcOrd="0" destOrd="0" presId="urn:microsoft.com/office/officeart/2005/8/layout/hProcess11"/>
    <dgm:cxn modelId="{89ADD934-FA8D-4DCC-AAA0-C806C8558A0B}" type="presParOf" srcId="{ACBBED9D-7280-4D79-A111-2A229C44BF96}" destId="{8A977893-DBDE-478B-89DA-25F969055F6F}" srcOrd="1" destOrd="0" presId="urn:microsoft.com/office/officeart/2005/8/layout/hProcess11"/>
    <dgm:cxn modelId="{AADCE3D4-7EC3-49F9-BA0D-4F6858AD4172}" type="presParOf" srcId="{ACBBED9D-7280-4D79-A111-2A229C44BF96}" destId="{E3E04259-A467-4C9D-9D41-8366F575E50E}" srcOrd="2" destOrd="0" presId="urn:microsoft.com/office/officeart/2005/8/layout/hProcess11"/>
    <dgm:cxn modelId="{E19C2643-19D5-4878-A67A-E9DC068AB8A8}" type="presParOf" srcId="{C2E2DA38-1E70-469E-9B2A-013BEE4FD22E}" destId="{91E5665F-960A-4FC7-ACAF-CF5E863EDEFB}" srcOrd="1" destOrd="0" presId="urn:microsoft.com/office/officeart/2005/8/layout/hProcess11"/>
    <dgm:cxn modelId="{8BE1F5F5-9F36-4AFD-85A4-6DB646D6DCEA}" type="presParOf" srcId="{C2E2DA38-1E70-469E-9B2A-013BEE4FD22E}" destId="{98626E70-D466-4422-B8F7-B2244BC4AA8D}" srcOrd="2" destOrd="0" presId="urn:microsoft.com/office/officeart/2005/8/layout/hProcess11"/>
    <dgm:cxn modelId="{62784C99-96EE-483B-9504-4DDBBE936F22}" type="presParOf" srcId="{98626E70-D466-4422-B8F7-B2244BC4AA8D}" destId="{2415E98A-2A99-458F-8CB0-8C5D8786FF9B}" srcOrd="0" destOrd="0" presId="urn:microsoft.com/office/officeart/2005/8/layout/hProcess11"/>
    <dgm:cxn modelId="{71EC8AC1-FBB8-4692-8942-782EB8A49C2A}" type="presParOf" srcId="{98626E70-D466-4422-B8F7-B2244BC4AA8D}" destId="{D373B265-1695-46E9-B726-29E9A4F1F711}" srcOrd="1" destOrd="0" presId="urn:microsoft.com/office/officeart/2005/8/layout/hProcess11"/>
    <dgm:cxn modelId="{8D901998-C02E-40FD-9FE4-C43BADEEB733}" type="presParOf" srcId="{98626E70-D466-4422-B8F7-B2244BC4AA8D}" destId="{D8C5A96C-B1D2-4A48-AF8F-5A626D876217}" srcOrd="2" destOrd="0" presId="urn:microsoft.com/office/officeart/2005/8/layout/hProcess11"/>
    <dgm:cxn modelId="{97AD5481-C8ED-4EE6-B647-BAC2276421EC}" type="presParOf" srcId="{C2E2DA38-1E70-469E-9B2A-013BEE4FD22E}" destId="{E34AE515-529F-425F-B4DD-F81E6BCA235A}" srcOrd="3" destOrd="0" presId="urn:microsoft.com/office/officeart/2005/8/layout/hProcess11"/>
    <dgm:cxn modelId="{DA9E0314-0F10-4F0D-84FD-3F02D39E7096}" type="presParOf" srcId="{C2E2DA38-1E70-469E-9B2A-013BEE4FD22E}" destId="{3054D4FA-FD69-4F7F-927A-45ACB6C7326C}" srcOrd="4" destOrd="0" presId="urn:microsoft.com/office/officeart/2005/8/layout/hProcess11"/>
    <dgm:cxn modelId="{0A6CEE00-7E0C-43EE-9895-A28044FDBB70}" type="presParOf" srcId="{3054D4FA-FD69-4F7F-927A-45ACB6C7326C}" destId="{CDE7AB6B-CDC8-419A-9645-353A20ECCB95}" srcOrd="0" destOrd="0" presId="urn:microsoft.com/office/officeart/2005/8/layout/hProcess11"/>
    <dgm:cxn modelId="{821A828E-BFAA-4FE2-83CB-7AE0448C92FA}" type="presParOf" srcId="{3054D4FA-FD69-4F7F-927A-45ACB6C7326C}" destId="{BF691954-F7DA-48E6-9FCC-EF4B809311FC}" srcOrd="1" destOrd="0" presId="urn:microsoft.com/office/officeart/2005/8/layout/hProcess11"/>
    <dgm:cxn modelId="{928EB466-B804-4FF5-9775-A418B0A191B9}" type="presParOf" srcId="{3054D4FA-FD69-4F7F-927A-45ACB6C7326C}" destId="{7D9CE5E7-329D-4A7F-AA90-F5F1744C77EA}" srcOrd="2" destOrd="0" presId="urn:microsoft.com/office/officeart/2005/8/layout/hProcess11"/>
    <dgm:cxn modelId="{12CCBB54-A84E-4744-BA84-B4642CD531F0}" type="presParOf" srcId="{C2E2DA38-1E70-469E-9B2A-013BEE4FD22E}" destId="{31A9C1F3-3D4A-4A97-B1B3-2AAE7BA44AB9}" srcOrd="5" destOrd="0" presId="urn:microsoft.com/office/officeart/2005/8/layout/hProcess11"/>
    <dgm:cxn modelId="{75824219-6877-4BF8-8703-F39DFEDC3393}" type="presParOf" srcId="{C2E2DA38-1E70-469E-9B2A-013BEE4FD22E}" destId="{7ACC6FC9-99DB-4BFA-81AF-03015547DE28}" srcOrd="6" destOrd="0" presId="urn:microsoft.com/office/officeart/2005/8/layout/hProcess11"/>
    <dgm:cxn modelId="{BEE1D885-DD7D-4738-8F33-E510160D9DF3}" type="presParOf" srcId="{7ACC6FC9-99DB-4BFA-81AF-03015547DE28}" destId="{5BBFD84F-86F1-4B6A-AA71-5ACA01E94CC3}" srcOrd="0" destOrd="0" presId="urn:microsoft.com/office/officeart/2005/8/layout/hProcess11"/>
    <dgm:cxn modelId="{42FEB742-498E-4F3B-AEB1-0B699EDE8CB7}" type="presParOf" srcId="{7ACC6FC9-99DB-4BFA-81AF-03015547DE28}" destId="{876E413A-EB66-4300-81D1-038611566674}" srcOrd="1" destOrd="0" presId="urn:microsoft.com/office/officeart/2005/8/layout/hProcess11"/>
    <dgm:cxn modelId="{7433E992-BDF3-4EE2-AC01-792A0F8DA559}" type="presParOf" srcId="{7ACC6FC9-99DB-4BFA-81AF-03015547DE28}" destId="{C5D40344-F731-45F1-8F83-C33F48BBC32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EA17F0-11D6-4BA7-A614-26B4C4B62E0C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E35BE13D-63A5-4D3F-8669-5536BE100387}">
      <dgm:prSet phldrT="[Κείμενο]"/>
      <dgm:spPr/>
      <dgm:t>
        <a:bodyPr/>
        <a:lstStyle/>
        <a:p>
          <a:r>
            <a:rPr lang="en-US" dirty="0"/>
            <a:t>Task 2.4</a:t>
          </a:r>
          <a:endParaRPr lang="el-GR" dirty="0"/>
        </a:p>
      </dgm:t>
    </dgm:pt>
    <dgm:pt modelId="{5C421A9F-2017-445A-8BFA-1770F4E5F790}" type="parTrans" cxnId="{946D1E13-AB06-41A2-A8CD-134D0A61E798}">
      <dgm:prSet/>
      <dgm:spPr/>
      <dgm:t>
        <a:bodyPr/>
        <a:lstStyle/>
        <a:p>
          <a:endParaRPr lang="el-GR"/>
        </a:p>
      </dgm:t>
    </dgm:pt>
    <dgm:pt modelId="{25A494AF-A0A6-42F0-AD96-03CC90431F30}" type="sibTrans" cxnId="{946D1E13-AB06-41A2-A8CD-134D0A61E798}">
      <dgm:prSet/>
      <dgm:spPr/>
      <dgm:t>
        <a:bodyPr/>
        <a:lstStyle/>
        <a:p>
          <a:endParaRPr lang="el-GR"/>
        </a:p>
      </dgm:t>
    </dgm:pt>
    <dgm:pt modelId="{9287B969-2FC4-4292-94C7-AE1921BCDE65}">
      <dgm:prSet phldrT="[Κείμενο]"/>
      <dgm:spPr/>
      <dgm:t>
        <a:bodyPr/>
        <a:lstStyle/>
        <a:p>
          <a:r>
            <a:rPr lang="en-US" dirty="0"/>
            <a:t> </a:t>
          </a:r>
          <a:endParaRPr lang="el-GR" dirty="0"/>
        </a:p>
      </dgm:t>
    </dgm:pt>
    <dgm:pt modelId="{6522605F-6499-4A02-9D1D-8C9811803E9D}" type="parTrans" cxnId="{6D33731F-540E-47AD-B0E9-DFA6DBCB2FD1}">
      <dgm:prSet/>
      <dgm:spPr/>
      <dgm:t>
        <a:bodyPr/>
        <a:lstStyle/>
        <a:p>
          <a:endParaRPr lang="el-GR"/>
        </a:p>
      </dgm:t>
    </dgm:pt>
    <dgm:pt modelId="{B053B24E-2D4D-414C-AD3D-8A3B45EA7FCA}" type="sibTrans" cxnId="{6D33731F-540E-47AD-B0E9-DFA6DBCB2FD1}">
      <dgm:prSet/>
      <dgm:spPr/>
      <dgm:t>
        <a:bodyPr/>
        <a:lstStyle/>
        <a:p>
          <a:endParaRPr lang="el-GR"/>
        </a:p>
      </dgm:t>
    </dgm:pt>
    <dgm:pt modelId="{C523B6E0-2F79-4F29-9414-1A70D3A54DE2}">
      <dgm:prSet phldrT="[Κείμενο]"/>
      <dgm:spPr/>
      <dgm:t>
        <a:bodyPr/>
        <a:lstStyle/>
        <a:p>
          <a:r>
            <a:rPr lang="en-US" dirty="0"/>
            <a:t>Tasks 2.1, 2.2</a:t>
          </a:r>
          <a:endParaRPr lang="el-GR" dirty="0"/>
        </a:p>
      </dgm:t>
    </dgm:pt>
    <dgm:pt modelId="{7507EAB7-803D-4A2A-BD69-321D3134AD61}" type="parTrans" cxnId="{EF847330-5931-4E8C-AE7B-B2272F46934E}">
      <dgm:prSet/>
      <dgm:spPr/>
      <dgm:t>
        <a:bodyPr/>
        <a:lstStyle/>
        <a:p>
          <a:endParaRPr lang="el-GR"/>
        </a:p>
      </dgm:t>
    </dgm:pt>
    <dgm:pt modelId="{A55335C6-3D7D-49FF-A6D8-159F86EB1BB6}" type="sibTrans" cxnId="{EF847330-5931-4E8C-AE7B-B2272F46934E}">
      <dgm:prSet/>
      <dgm:spPr/>
      <dgm:t>
        <a:bodyPr/>
        <a:lstStyle/>
        <a:p>
          <a:endParaRPr lang="el-GR"/>
        </a:p>
      </dgm:t>
    </dgm:pt>
    <dgm:pt modelId="{DE8E9843-A091-4EF9-A6E2-AAF1A7F7B5B3}">
      <dgm:prSet phldrT="[Κείμενο]"/>
      <dgm:spPr/>
      <dgm:t>
        <a:bodyPr/>
        <a:lstStyle/>
        <a:p>
          <a:r>
            <a:rPr lang="en-US" dirty="0"/>
            <a:t>Task 2.3</a:t>
          </a:r>
          <a:endParaRPr lang="el-GR" dirty="0"/>
        </a:p>
      </dgm:t>
    </dgm:pt>
    <dgm:pt modelId="{D2FE4024-DB2B-4AF5-BA2D-A6934C5B1467}" type="parTrans" cxnId="{52A5CBB7-2A1E-4815-8E8B-5D71BAD32122}">
      <dgm:prSet/>
      <dgm:spPr/>
      <dgm:t>
        <a:bodyPr/>
        <a:lstStyle/>
        <a:p>
          <a:endParaRPr lang="el-GR"/>
        </a:p>
      </dgm:t>
    </dgm:pt>
    <dgm:pt modelId="{2D01B1A1-3478-4E99-817A-130F6F089F9D}" type="sibTrans" cxnId="{52A5CBB7-2A1E-4815-8E8B-5D71BAD32122}">
      <dgm:prSet/>
      <dgm:spPr/>
      <dgm:t>
        <a:bodyPr/>
        <a:lstStyle/>
        <a:p>
          <a:endParaRPr lang="el-GR"/>
        </a:p>
      </dgm:t>
    </dgm:pt>
    <dgm:pt modelId="{474BA63B-3622-449B-A037-6582AEB835DA}">
      <dgm:prSet phldrT="[Κείμενο]"/>
      <dgm:spPr/>
      <dgm:t>
        <a:bodyPr/>
        <a:lstStyle/>
        <a:p>
          <a:r>
            <a:rPr lang="en-US" dirty="0"/>
            <a:t> </a:t>
          </a:r>
          <a:endParaRPr lang="el-GR" dirty="0"/>
        </a:p>
      </dgm:t>
    </dgm:pt>
    <dgm:pt modelId="{C9080A2B-407C-4228-BAF7-B0A6EEB2C996}" type="sibTrans" cxnId="{7A254E5A-8A57-4888-A2A5-870573E03A03}">
      <dgm:prSet/>
      <dgm:spPr/>
      <dgm:t>
        <a:bodyPr/>
        <a:lstStyle/>
        <a:p>
          <a:endParaRPr lang="el-GR"/>
        </a:p>
      </dgm:t>
    </dgm:pt>
    <dgm:pt modelId="{BC8BC792-922E-4CD4-9A20-E99A2D97AFFE}" type="parTrans" cxnId="{7A254E5A-8A57-4888-A2A5-870573E03A03}">
      <dgm:prSet/>
      <dgm:spPr/>
      <dgm:t>
        <a:bodyPr/>
        <a:lstStyle/>
        <a:p>
          <a:endParaRPr lang="el-GR"/>
        </a:p>
      </dgm:t>
    </dgm:pt>
    <dgm:pt modelId="{03A1E028-5230-48BC-8BF7-31EDD996751F}" type="pres">
      <dgm:prSet presAssocID="{4EEA17F0-11D6-4BA7-A614-26B4C4B62E0C}" presName="cycle" presStyleCnt="0">
        <dgm:presLayoutVars>
          <dgm:dir/>
          <dgm:resizeHandles val="exact"/>
        </dgm:presLayoutVars>
      </dgm:prSet>
      <dgm:spPr/>
    </dgm:pt>
    <dgm:pt modelId="{B68EFB42-407E-4129-8351-7AB097646E93}" type="pres">
      <dgm:prSet presAssocID="{474BA63B-3622-449B-A037-6582AEB835DA}" presName="dummy" presStyleCnt="0"/>
      <dgm:spPr/>
    </dgm:pt>
    <dgm:pt modelId="{E5A5F82E-F36C-4202-8FC0-56DD12BAA73A}" type="pres">
      <dgm:prSet presAssocID="{474BA63B-3622-449B-A037-6582AEB835DA}" presName="node" presStyleLbl="revTx" presStyleIdx="0" presStyleCnt="5">
        <dgm:presLayoutVars>
          <dgm:bulletEnabled val="1"/>
        </dgm:presLayoutVars>
      </dgm:prSet>
      <dgm:spPr/>
    </dgm:pt>
    <dgm:pt modelId="{9C78D937-9023-4E86-B1A8-7B474737BD80}" type="pres">
      <dgm:prSet presAssocID="{C9080A2B-407C-4228-BAF7-B0A6EEB2C996}" presName="sibTrans" presStyleLbl="node1" presStyleIdx="0" presStyleCnt="5" custLinFactNeighborX="-1213" custLinFactNeighborY="-5333"/>
      <dgm:spPr/>
    </dgm:pt>
    <dgm:pt modelId="{3ADF86B5-6B9F-4A40-8AD6-F0CAED6FFD1C}" type="pres">
      <dgm:prSet presAssocID="{E35BE13D-63A5-4D3F-8669-5536BE100387}" presName="dummy" presStyleCnt="0"/>
      <dgm:spPr/>
    </dgm:pt>
    <dgm:pt modelId="{7E62AF9E-4370-493E-98E0-A93A1CEC0267}" type="pres">
      <dgm:prSet presAssocID="{E35BE13D-63A5-4D3F-8669-5536BE100387}" presName="node" presStyleLbl="revTx" presStyleIdx="1" presStyleCnt="5" custScaleX="186644" custScaleY="41424" custRadScaleRad="100697" custRadScaleInc="-22375">
        <dgm:presLayoutVars>
          <dgm:bulletEnabled val="1"/>
        </dgm:presLayoutVars>
      </dgm:prSet>
      <dgm:spPr/>
    </dgm:pt>
    <dgm:pt modelId="{3A2249CD-4175-41DB-AB55-EB8927509AAE}" type="pres">
      <dgm:prSet presAssocID="{25A494AF-A0A6-42F0-AD96-03CC90431F30}" presName="sibTrans" presStyleLbl="node1" presStyleIdx="1" presStyleCnt="5"/>
      <dgm:spPr/>
    </dgm:pt>
    <dgm:pt modelId="{FBE61E13-8CF9-422B-A458-ABB20D6D68B0}" type="pres">
      <dgm:prSet presAssocID="{9287B969-2FC4-4292-94C7-AE1921BCDE65}" presName="dummy" presStyleCnt="0"/>
      <dgm:spPr/>
    </dgm:pt>
    <dgm:pt modelId="{194EB956-9401-4BF7-91C6-1A721B0114BC}" type="pres">
      <dgm:prSet presAssocID="{9287B969-2FC4-4292-94C7-AE1921BCDE65}" presName="node" presStyleLbl="revTx" presStyleIdx="2" presStyleCnt="5">
        <dgm:presLayoutVars>
          <dgm:bulletEnabled val="1"/>
        </dgm:presLayoutVars>
      </dgm:prSet>
      <dgm:spPr/>
    </dgm:pt>
    <dgm:pt modelId="{40864A67-875D-4CBC-A6D5-113C9B1E006D}" type="pres">
      <dgm:prSet presAssocID="{B053B24E-2D4D-414C-AD3D-8A3B45EA7FCA}" presName="sibTrans" presStyleLbl="node1" presStyleIdx="2" presStyleCnt="5" custLinFactNeighborX="16668" custLinFactNeighborY="1574"/>
      <dgm:spPr/>
    </dgm:pt>
    <dgm:pt modelId="{5C235C84-CD8A-464A-93D8-5872CF918A9C}" type="pres">
      <dgm:prSet presAssocID="{C523B6E0-2F79-4F29-9414-1A70D3A54DE2}" presName="dummy" presStyleCnt="0"/>
      <dgm:spPr/>
    </dgm:pt>
    <dgm:pt modelId="{C21DAA29-9D75-4D97-BA4D-EE009B118DD0}" type="pres">
      <dgm:prSet presAssocID="{C523B6E0-2F79-4F29-9414-1A70D3A54DE2}" presName="node" presStyleLbl="revTx" presStyleIdx="3" presStyleCnt="5">
        <dgm:presLayoutVars>
          <dgm:bulletEnabled val="1"/>
        </dgm:presLayoutVars>
      </dgm:prSet>
      <dgm:spPr/>
    </dgm:pt>
    <dgm:pt modelId="{11DA46F9-E420-4FAD-9466-DD1335EDD21D}" type="pres">
      <dgm:prSet presAssocID="{A55335C6-3D7D-49FF-A6D8-159F86EB1BB6}" presName="sibTrans" presStyleLbl="node1" presStyleIdx="3" presStyleCnt="5" custLinFactNeighborX="2534" custLinFactNeighborY="-12069"/>
      <dgm:spPr/>
    </dgm:pt>
    <dgm:pt modelId="{F35B001B-8EDA-40E6-906B-889F7A960399}" type="pres">
      <dgm:prSet presAssocID="{DE8E9843-A091-4EF9-A6E2-AAF1A7F7B5B3}" presName="dummy" presStyleCnt="0"/>
      <dgm:spPr/>
    </dgm:pt>
    <dgm:pt modelId="{1F82F175-A15B-4B56-8D4A-ADCE52345935}" type="pres">
      <dgm:prSet presAssocID="{DE8E9843-A091-4EF9-A6E2-AAF1A7F7B5B3}" presName="node" presStyleLbl="revTx" presStyleIdx="4" presStyleCnt="5">
        <dgm:presLayoutVars>
          <dgm:bulletEnabled val="1"/>
        </dgm:presLayoutVars>
      </dgm:prSet>
      <dgm:spPr/>
    </dgm:pt>
    <dgm:pt modelId="{CECD5DA1-FA50-4287-9923-6794579303D4}" type="pres">
      <dgm:prSet presAssocID="{2D01B1A1-3478-4E99-817A-130F6F089F9D}" presName="sibTrans" presStyleLbl="node1" presStyleIdx="4" presStyleCnt="5"/>
      <dgm:spPr/>
    </dgm:pt>
  </dgm:ptLst>
  <dgm:cxnLst>
    <dgm:cxn modelId="{D799F807-1643-41DF-9C45-B57FAC8CF4BB}" type="presOf" srcId="{2D01B1A1-3478-4E99-817A-130F6F089F9D}" destId="{CECD5DA1-FA50-4287-9923-6794579303D4}" srcOrd="0" destOrd="0" presId="urn:microsoft.com/office/officeart/2005/8/layout/cycle1"/>
    <dgm:cxn modelId="{946D1E13-AB06-41A2-A8CD-134D0A61E798}" srcId="{4EEA17F0-11D6-4BA7-A614-26B4C4B62E0C}" destId="{E35BE13D-63A5-4D3F-8669-5536BE100387}" srcOrd="1" destOrd="0" parTransId="{5C421A9F-2017-445A-8BFA-1770F4E5F790}" sibTransId="{25A494AF-A0A6-42F0-AD96-03CC90431F30}"/>
    <dgm:cxn modelId="{BAF6BF15-D89D-4274-8205-A0662F4CF92D}" type="presOf" srcId="{A55335C6-3D7D-49FF-A6D8-159F86EB1BB6}" destId="{11DA46F9-E420-4FAD-9466-DD1335EDD21D}" srcOrd="0" destOrd="0" presId="urn:microsoft.com/office/officeart/2005/8/layout/cycle1"/>
    <dgm:cxn modelId="{6D33731F-540E-47AD-B0E9-DFA6DBCB2FD1}" srcId="{4EEA17F0-11D6-4BA7-A614-26B4C4B62E0C}" destId="{9287B969-2FC4-4292-94C7-AE1921BCDE65}" srcOrd="2" destOrd="0" parTransId="{6522605F-6499-4A02-9D1D-8C9811803E9D}" sibTransId="{B053B24E-2D4D-414C-AD3D-8A3B45EA7FCA}"/>
    <dgm:cxn modelId="{21B3D526-0BE9-44DD-875F-50127B4B3C4A}" type="presOf" srcId="{9287B969-2FC4-4292-94C7-AE1921BCDE65}" destId="{194EB956-9401-4BF7-91C6-1A721B0114BC}" srcOrd="0" destOrd="0" presId="urn:microsoft.com/office/officeart/2005/8/layout/cycle1"/>
    <dgm:cxn modelId="{EF847330-5931-4E8C-AE7B-B2272F46934E}" srcId="{4EEA17F0-11D6-4BA7-A614-26B4C4B62E0C}" destId="{C523B6E0-2F79-4F29-9414-1A70D3A54DE2}" srcOrd="3" destOrd="0" parTransId="{7507EAB7-803D-4A2A-BD69-321D3134AD61}" sibTransId="{A55335C6-3D7D-49FF-A6D8-159F86EB1BB6}"/>
    <dgm:cxn modelId="{65D43A4B-EC10-4556-8D97-A9E2A4C2364E}" type="presOf" srcId="{25A494AF-A0A6-42F0-AD96-03CC90431F30}" destId="{3A2249CD-4175-41DB-AB55-EB8927509AAE}" srcOrd="0" destOrd="0" presId="urn:microsoft.com/office/officeart/2005/8/layout/cycle1"/>
    <dgm:cxn modelId="{3B7FC374-245B-40D5-BBA1-95F3C7881829}" type="presOf" srcId="{C9080A2B-407C-4228-BAF7-B0A6EEB2C996}" destId="{9C78D937-9023-4E86-B1A8-7B474737BD80}" srcOrd="0" destOrd="0" presId="urn:microsoft.com/office/officeart/2005/8/layout/cycle1"/>
    <dgm:cxn modelId="{B9B3AF57-472D-46C0-ACD9-83CAF6DAA047}" type="presOf" srcId="{4EEA17F0-11D6-4BA7-A614-26B4C4B62E0C}" destId="{03A1E028-5230-48BC-8BF7-31EDD996751F}" srcOrd="0" destOrd="0" presId="urn:microsoft.com/office/officeart/2005/8/layout/cycle1"/>
    <dgm:cxn modelId="{7A254E5A-8A57-4888-A2A5-870573E03A03}" srcId="{4EEA17F0-11D6-4BA7-A614-26B4C4B62E0C}" destId="{474BA63B-3622-449B-A037-6582AEB835DA}" srcOrd="0" destOrd="0" parTransId="{BC8BC792-922E-4CD4-9A20-E99A2D97AFFE}" sibTransId="{C9080A2B-407C-4228-BAF7-B0A6EEB2C996}"/>
    <dgm:cxn modelId="{3A201C96-9E96-4169-B857-32CEBFDFE3BD}" type="presOf" srcId="{B053B24E-2D4D-414C-AD3D-8A3B45EA7FCA}" destId="{40864A67-875D-4CBC-A6D5-113C9B1E006D}" srcOrd="0" destOrd="0" presId="urn:microsoft.com/office/officeart/2005/8/layout/cycle1"/>
    <dgm:cxn modelId="{7DBB749A-7496-4143-A791-01B635074123}" type="presOf" srcId="{E35BE13D-63A5-4D3F-8669-5536BE100387}" destId="{7E62AF9E-4370-493E-98E0-A93A1CEC0267}" srcOrd="0" destOrd="0" presId="urn:microsoft.com/office/officeart/2005/8/layout/cycle1"/>
    <dgm:cxn modelId="{52A5CBB7-2A1E-4815-8E8B-5D71BAD32122}" srcId="{4EEA17F0-11D6-4BA7-A614-26B4C4B62E0C}" destId="{DE8E9843-A091-4EF9-A6E2-AAF1A7F7B5B3}" srcOrd="4" destOrd="0" parTransId="{D2FE4024-DB2B-4AF5-BA2D-A6934C5B1467}" sibTransId="{2D01B1A1-3478-4E99-817A-130F6F089F9D}"/>
    <dgm:cxn modelId="{0E582ABB-ABBC-4077-B6B2-E378BA00D83C}" type="presOf" srcId="{474BA63B-3622-449B-A037-6582AEB835DA}" destId="{E5A5F82E-F36C-4202-8FC0-56DD12BAA73A}" srcOrd="0" destOrd="0" presId="urn:microsoft.com/office/officeart/2005/8/layout/cycle1"/>
    <dgm:cxn modelId="{93FC63C8-B330-457C-ACDF-A7C85E2EFD92}" type="presOf" srcId="{C523B6E0-2F79-4F29-9414-1A70D3A54DE2}" destId="{C21DAA29-9D75-4D97-BA4D-EE009B118DD0}" srcOrd="0" destOrd="0" presId="urn:microsoft.com/office/officeart/2005/8/layout/cycle1"/>
    <dgm:cxn modelId="{DA1019CB-D4D2-469D-9EE8-E68717F94141}" type="presOf" srcId="{DE8E9843-A091-4EF9-A6E2-AAF1A7F7B5B3}" destId="{1F82F175-A15B-4B56-8D4A-ADCE52345935}" srcOrd="0" destOrd="0" presId="urn:microsoft.com/office/officeart/2005/8/layout/cycle1"/>
    <dgm:cxn modelId="{EAFA25AD-FCF6-4B48-8AE1-2F9DF9836497}" type="presParOf" srcId="{03A1E028-5230-48BC-8BF7-31EDD996751F}" destId="{B68EFB42-407E-4129-8351-7AB097646E93}" srcOrd="0" destOrd="0" presId="urn:microsoft.com/office/officeart/2005/8/layout/cycle1"/>
    <dgm:cxn modelId="{224A03CC-DE8C-4F31-B36D-68C7A222B7F8}" type="presParOf" srcId="{03A1E028-5230-48BC-8BF7-31EDD996751F}" destId="{E5A5F82E-F36C-4202-8FC0-56DD12BAA73A}" srcOrd="1" destOrd="0" presId="urn:microsoft.com/office/officeart/2005/8/layout/cycle1"/>
    <dgm:cxn modelId="{4581A48E-1B7C-42CC-B69B-77C162EDA8AB}" type="presParOf" srcId="{03A1E028-5230-48BC-8BF7-31EDD996751F}" destId="{9C78D937-9023-4E86-B1A8-7B474737BD80}" srcOrd="2" destOrd="0" presId="urn:microsoft.com/office/officeart/2005/8/layout/cycle1"/>
    <dgm:cxn modelId="{CBCB3C63-A8F4-4891-9014-4FE89AB3F286}" type="presParOf" srcId="{03A1E028-5230-48BC-8BF7-31EDD996751F}" destId="{3ADF86B5-6B9F-4A40-8AD6-F0CAED6FFD1C}" srcOrd="3" destOrd="0" presId="urn:microsoft.com/office/officeart/2005/8/layout/cycle1"/>
    <dgm:cxn modelId="{62387646-1DA4-4C05-976F-75743D367E50}" type="presParOf" srcId="{03A1E028-5230-48BC-8BF7-31EDD996751F}" destId="{7E62AF9E-4370-493E-98E0-A93A1CEC0267}" srcOrd="4" destOrd="0" presId="urn:microsoft.com/office/officeart/2005/8/layout/cycle1"/>
    <dgm:cxn modelId="{B077E9A6-5C13-4653-ABD5-0503A37A2B80}" type="presParOf" srcId="{03A1E028-5230-48BC-8BF7-31EDD996751F}" destId="{3A2249CD-4175-41DB-AB55-EB8927509AAE}" srcOrd="5" destOrd="0" presId="urn:microsoft.com/office/officeart/2005/8/layout/cycle1"/>
    <dgm:cxn modelId="{AA935B15-88EF-4BCD-BD92-8D3ADF7B89F5}" type="presParOf" srcId="{03A1E028-5230-48BC-8BF7-31EDD996751F}" destId="{FBE61E13-8CF9-422B-A458-ABB20D6D68B0}" srcOrd="6" destOrd="0" presId="urn:microsoft.com/office/officeart/2005/8/layout/cycle1"/>
    <dgm:cxn modelId="{ABDCB219-2500-477D-8C00-B52DE423952F}" type="presParOf" srcId="{03A1E028-5230-48BC-8BF7-31EDD996751F}" destId="{194EB956-9401-4BF7-91C6-1A721B0114BC}" srcOrd="7" destOrd="0" presId="urn:microsoft.com/office/officeart/2005/8/layout/cycle1"/>
    <dgm:cxn modelId="{5361DC01-552C-4626-B208-689DD5463569}" type="presParOf" srcId="{03A1E028-5230-48BC-8BF7-31EDD996751F}" destId="{40864A67-875D-4CBC-A6D5-113C9B1E006D}" srcOrd="8" destOrd="0" presId="urn:microsoft.com/office/officeart/2005/8/layout/cycle1"/>
    <dgm:cxn modelId="{92B6EB36-DB20-4C0F-9E18-871785F85297}" type="presParOf" srcId="{03A1E028-5230-48BC-8BF7-31EDD996751F}" destId="{5C235C84-CD8A-464A-93D8-5872CF918A9C}" srcOrd="9" destOrd="0" presId="urn:microsoft.com/office/officeart/2005/8/layout/cycle1"/>
    <dgm:cxn modelId="{6209A09B-E710-4BA1-9374-BAD82991AA62}" type="presParOf" srcId="{03A1E028-5230-48BC-8BF7-31EDD996751F}" destId="{C21DAA29-9D75-4D97-BA4D-EE009B118DD0}" srcOrd="10" destOrd="0" presId="urn:microsoft.com/office/officeart/2005/8/layout/cycle1"/>
    <dgm:cxn modelId="{414E8FD5-2499-48F7-96F7-61C2A1A38CB1}" type="presParOf" srcId="{03A1E028-5230-48BC-8BF7-31EDD996751F}" destId="{11DA46F9-E420-4FAD-9466-DD1335EDD21D}" srcOrd="11" destOrd="0" presId="urn:microsoft.com/office/officeart/2005/8/layout/cycle1"/>
    <dgm:cxn modelId="{3B4B104B-DFBD-4E65-99C9-8A2CA2E5790B}" type="presParOf" srcId="{03A1E028-5230-48BC-8BF7-31EDD996751F}" destId="{F35B001B-8EDA-40E6-906B-889F7A960399}" srcOrd="12" destOrd="0" presId="urn:microsoft.com/office/officeart/2005/8/layout/cycle1"/>
    <dgm:cxn modelId="{4FC2E842-C55C-49A8-8B48-38D91FBF4362}" type="presParOf" srcId="{03A1E028-5230-48BC-8BF7-31EDD996751F}" destId="{1F82F175-A15B-4B56-8D4A-ADCE52345935}" srcOrd="13" destOrd="0" presId="urn:microsoft.com/office/officeart/2005/8/layout/cycle1"/>
    <dgm:cxn modelId="{44E190D0-EB26-479F-BACF-B9A963766D6D}" type="presParOf" srcId="{03A1E028-5230-48BC-8BF7-31EDD996751F}" destId="{CECD5DA1-FA50-4287-9923-6794579303D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D0322-75DE-4AEC-875B-897698973DF5}">
      <dsp:nvSpPr>
        <dsp:cNvPr id="0" name=""/>
        <dsp:cNvSpPr/>
      </dsp:nvSpPr>
      <dsp:spPr>
        <a:xfrm>
          <a:off x="0" y="821838"/>
          <a:ext cx="8784926" cy="109578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6561A-1A90-48D7-9F64-ED4D7282C966}">
      <dsp:nvSpPr>
        <dsp:cNvPr id="0" name=""/>
        <dsp:cNvSpPr/>
      </dsp:nvSpPr>
      <dsp:spPr>
        <a:xfrm>
          <a:off x="3957" y="0"/>
          <a:ext cx="1903257" cy="1095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tx2"/>
              </a:solidFill>
            </a:rPr>
            <a:t>M12:Sep2024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tx2"/>
              </a:solidFill>
            </a:rPr>
            <a:t>D2.1 v1</a:t>
          </a:r>
        </a:p>
      </dsp:txBody>
      <dsp:txXfrm>
        <a:off x="3957" y="0"/>
        <a:ext cx="1903257" cy="1095784"/>
      </dsp:txXfrm>
    </dsp:sp>
    <dsp:sp modelId="{8A977893-DBDE-478B-89DA-25F969055F6F}">
      <dsp:nvSpPr>
        <dsp:cNvPr id="0" name=""/>
        <dsp:cNvSpPr/>
      </dsp:nvSpPr>
      <dsp:spPr>
        <a:xfrm>
          <a:off x="818612" y="1232757"/>
          <a:ext cx="273946" cy="273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5E98A-2A99-458F-8CB0-8C5D8786FF9B}">
      <dsp:nvSpPr>
        <dsp:cNvPr id="0" name=""/>
        <dsp:cNvSpPr/>
      </dsp:nvSpPr>
      <dsp:spPr>
        <a:xfrm>
          <a:off x="2002377" y="1643676"/>
          <a:ext cx="1903257" cy="1095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tx2"/>
              </a:solidFill>
            </a:rPr>
            <a:t>M18:Mar2025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tx2"/>
              </a:solidFill>
            </a:rPr>
            <a:t>D2.2 v1</a:t>
          </a:r>
        </a:p>
      </dsp:txBody>
      <dsp:txXfrm>
        <a:off x="2002377" y="1643676"/>
        <a:ext cx="1903257" cy="1095784"/>
      </dsp:txXfrm>
    </dsp:sp>
    <dsp:sp modelId="{D373B265-1695-46E9-B726-29E9A4F1F711}">
      <dsp:nvSpPr>
        <dsp:cNvPr id="0" name=""/>
        <dsp:cNvSpPr/>
      </dsp:nvSpPr>
      <dsp:spPr>
        <a:xfrm>
          <a:off x="2817033" y="1232757"/>
          <a:ext cx="273946" cy="273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E7AB6B-CDC8-419A-9645-353A20ECCB95}">
      <dsp:nvSpPr>
        <dsp:cNvPr id="0" name=""/>
        <dsp:cNvSpPr/>
      </dsp:nvSpPr>
      <dsp:spPr>
        <a:xfrm>
          <a:off x="4000798" y="0"/>
          <a:ext cx="1903257" cy="1095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tx2"/>
              </a:solidFill>
            </a:rPr>
            <a:t>M24: Sep2025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tx2"/>
              </a:solidFill>
            </a:rPr>
            <a:t>D2.1 v2</a:t>
          </a:r>
        </a:p>
      </dsp:txBody>
      <dsp:txXfrm>
        <a:off x="4000798" y="0"/>
        <a:ext cx="1903257" cy="1095784"/>
      </dsp:txXfrm>
    </dsp:sp>
    <dsp:sp modelId="{BF691954-F7DA-48E6-9FCC-EF4B809311FC}">
      <dsp:nvSpPr>
        <dsp:cNvPr id="0" name=""/>
        <dsp:cNvSpPr/>
      </dsp:nvSpPr>
      <dsp:spPr>
        <a:xfrm>
          <a:off x="4815453" y="1232757"/>
          <a:ext cx="273946" cy="273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FD84F-86F1-4B6A-AA71-5ACA01E94CC3}">
      <dsp:nvSpPr>
        <dsp:cNvPr id="0" name=""/>
        <dsp:cNvSpPr/>
      </dsp:nvSpPr>
      <dsp:spPr>
        <a:xfrm>
          <a:off x="5999218" y="1643676"/>
          <a:ext cx="1903257" cy="1095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tx2"/>
              </a:solidFill>
            </a:rPr>
            <a:t>M30:Mar2026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tx2"/>
              </a:solidFill>
            </a:rPr>
            <a:t>D2.2 v2</a:t>
          </a:r>
        </a:p>
      </dsp:txBody>
      <dsp:txXfrm>
        <a:off x="5999218" y="1643676"/>
        <a:ext cx="1903257" cy="1095784"/>
      </dsp:txXfrm>
    </dsp:sp>
    <dsp:sp modelId="{876E413A-EB66-4300-81D1-038611566674}">
      <dsp:nvSpPr>
        <dsp:cNvPr id="0" name=""/>
        <dsp:cNvSpPr/>
      </dsp:nvSpPr>
      <dsp:spPr>
        <a:xfrm>
          <a:off x="6813874" y="1232757"/>
          <a:ext cx="273946" cy="273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5F82E-F36C-4202-8FC0-56DD12BAA73A}">
      <dsp:nvSpPr>
        <dsp:cNvPr id="0" name=""/>
        <dsp:cNvSpPr/>
      </dsp:nvSpPr>
      <dsp:spPr>
        <a:xfrm>
          <a:off x="4414096" y="39140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  <a:endParaRPr lang="el-GR" sz="3200" kern="1200" dirty="0"/>
        </a:p>
      </dsp:txBody>
      <dsp:txXfrm>
        <a:off x="4414096" y="39140"/>
        <a:ext cx="1341437" cy="1341437"/>
      </dsp:txXfrm>
    </dsp:sp>
    <dsp:sp modelId="{9C78D937-9023-4E86-B1A8-7B474737BD80}">
      <dsp:nvSpPr>
        <dsp:cNvPr id="0" name=""/>
        <dsp:cNvSpPr/>
      </dsp:nvSpPr>
      <dsp:spPr>
        <a:xfrm>
          <a:off x="1211552" y="-245142"/>
          <a:ext cx="5028878" cy="5028878"/>
        </a:xfrm>
        <a:prstGeom prst="circularArrow">
          <a:avLst>
            <a:gd name="adj1" fmla="val 5202"/>
            <a:gd name="adj2" fmla="val 336015"/>
            <a:gd name="adj3" fmla="val 21558232"/>
            <a:gd name="adj4" fmla="val 19725911"/>
            <a:gd name="adj5" fmla="val 606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2AF9E-4370-493E-98E0-A93A1CEC0267}">
      <dsp:nvSpPr>
        <dsp:cNvPr id="0" name=""/>
        <dsp:cNvSpPr/>
      </dsp:nvSpPr>
      <dsp:spPr>
        <a:xfrm>
          <a:off x="4713823" y="2728217"/>
          <a:ext cx="2503712" cy="555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Task 2.4</a:t>
          </a:r>
          <a:endParaRPr lang="el-GR" sz="3200" kern="1200" dirty="0"/>
        </a:p>
      </dsp:txBody>
      <dsp:txXfrm>
        <a:off x="4713823" y="2728217"/>
        <a:ext cx="2503712" cy="555677"/>
      </dsp:txXfrm>
    </dsp:sp>
    <dsp:sp modelId="{3A2249CD-4175-41DB-AB55-EB8927509AAE}">
      <dsp:nvSpPr>
        <dsp:cNvPr id="0" name=""/>
        <dsp:cNvSpPr/>
      </dsp:nvSpPr>
      <dsp:spPr>
        <a:xfrm>
          <a:off x="1277690" y="-5417"/>
          <a:ext cx="5028878" cy="5028878"/>
        </a:xfrm>
        <a:prstGeom prst="circularArrow">
          <a:avLst>
            <a:gd name="adj1" fmla="val 5202"/>
            <a:gd name="adj2" fmla="val 336015"/>
            <a:gd name="adj3" fmla="val 4044434"/>
            <a:gd name="adj4" fmla="val 1219378"/>
            <a:gd name="adj5" fmla="val 606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EB956-9401-4BF7-91C6-1A721B0114BC}">
      <dsp:nvSpPr>
        <dsp:cNvPr id="0" name=""/>
        <dsp:cNvSpPr/>
      </dsp:nvSpPr>
      <dsp:spPr>
        <a:xfrm>
          <a:off x="3102712" y="4075166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  <a:endParaRPr lang="el-GR" sz="3200" kern="1200" dirty="0"/>
        </a:p>
      </dsp:txBody>
      <dsp:txXfrm>
        <a:off x="3102712" y="4075166"/>
        <a:ext cx="1341437" cy="1341437"/>
      </dsp:txXfrm>
    </dsp:sp>
    <dsp:sp modelId="{40864A67-875D-4CBC-A6D5-113C9B1E006D}">
      <dsp:nvSpPr>
        <dsp:cNvPr id="0" name=""/>
        <dsp:cNvSpPr/>
      </dsp:nvSpPr>
      <dsp:spPr>
        <a:xfrm>
          <a:off x="2097205" y="79540"/>
          <a:ext cx="5028878" cy="5028878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DAA29-9D75-4D97-BA4D-EE009B118DD0}">
      <dsp:nvSpPr>
        <dsp:cNvPr id="0" name=""/>
        <dsp:cNvSpPr/>
      </dsp:nvSpPr>
      <dsp:spPr>
        <a:xfrm>
          <a:off x="980847" y="2533541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Tasks 2.1, 2.2</a:t>
          </a:r>
          <a:endParaRPr lang="el-GR" sz="3200" kern="1200" dirty="0"/>
        </a:p>
      </dsp:txBody>
      <dsp:txXfrm>
        <a:off x="980847" y="2533541"/>
        <a:ext cx="1341437" cy="1341437"/>
      </dsp:txXfrm>
    </dsp:sp>
    <dsp:sp modelId="{11DA46F9-E420-4FAD-9466-DD1335EDD21D}">
      <dsp:nvSpPr>
        <dsp:cNvPr id="0" name=""/>
        <dsp:cNvSpPr/>
      </dsp:nvSpPr>
      <dsp:spPr>
        <a:xfrm>
          <a:off x="1386423" y="-606549"/>
          <a:ext cx="5028878" cy="5028878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2F175-A15B-4B56-8D4A-ADCE52345935}">
      <dsp:nvSpPr>
        <dsp:cNvPr id="0" name=""/>
        <dsp:cNvSpPr/>
      </dsp:nvSpPr>
      <dsp:spPr>
        <a:xfrm>
          <a:off x="1791328" y="39140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Task 2.3</a:t>
          </a:r>
          <a:endParaRPr lang="el-GR" sz="3200" kern="1200" dirty="0"/>
        </a:p>
      </dsp:txBody>
      <dsp:txXfrm>
        <a:off x="1791328" y="39140"/>
        <a:ext cx="1341437" cy="1341437"/>
      </dsp:txXfrm>
    </dsp:sp>
    <dsp:sp modelId="{CECD5DA1-FA50-4287-9923-6794579303D4}">
      <dsp:nvSpPr>
        <dsp:cNvPr id="0" name=""/>
        <dsp:cNvSpPr/>
      </dsp:nvSpPr>
      <dsp:spPr>
        <a:xfrm>
          <a:off x="1258992" y="385"/>
          <a:ext cx="5028878" cy="5028878"/>
        </a:xfrm>
        <a:prstGeom prst="circularArrow">
          <a:avLst>
            <a:gd name="adj1" fmla="val 5202"/>
            <a:gd name="adj2" fmla="val 336015"/>
            <a:gd name="adj3" fmla="val 16865256"/>
            <a:gd name="adj4" fmla="val 15198729"/>
            <a:gd name="adj5" fmla="val 606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1A15576B-B3EF-479D-A6E3-D04B252E3F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016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26B20F9-CCAF-48CD-B28D-88B542E413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057900" y="0"/>
            <a:ext cx="4632325" cy="3016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F475B-66B7-40E0-BEDC-D430E527EB2C}" type="datetimeFigureOut">
              <a:rPr lang="el-GR" smtClean="0"/>
              <a:t>17/4/2024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826108E-B88D-451D-B146-1F409731CA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5711825"/>
            <a:ext cx="4633913" cy="3016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C5FB09B-547F-4FE0-A88C-CAC7DD977C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57900" y="5711825"/>
            <a:ext cx="4632325" cy="3016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EF1A4-66B6-44C7-8B9F-7B5C01D28F9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459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016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016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0C6C4-68FB-4BAB-9294-123E5D744C53}" type="datetimeFigureOut">
              <a:rPr lang="el-GR" smtClean="0"/>
              <a:t>17/4/2024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752475"/>
            <a:ext cx="3606800" cy="202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1069975" y="2894013"/>
            <a:ext cx="8553450" cy="23685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5711825"/>
            <a:ext cx="4633913" cy="3016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6057900" y="5711825"/>
            <a:ext cx="4632325" cy="3016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B2071-E504-4F71-9FB8-53B8402B61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599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mp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v1 L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313E0DA-2148-4BD1-8D50-F94A8C3F87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304" y="4149725"/>
            <a:ext cx="4571999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Full name of Presenter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F6D72FB-515B-4992-820C-4315541B32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4" y="4606925"/>
            <a:ext cx="4571999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Leading Partner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D2DB702-C3F9-4A38-BB8C-2E0A77C54D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301" y="291328"/>
            <a:ext cx="49530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2622072-D680-4C5C-932B-CD5F2CDB8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301" y="647632"/>
            <a:ext cx="4953000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DD/MM/YYY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2A3348A-17A8-4F37-A3F1-134138A143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301" y="931713"/>
            <a:ext cx="4953000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09DB7F1-E46F-4503-A428-156B76182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304" y="3488750"/>
            <a:ext cx="4571999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E52D1-648D-53DB-95DB-EBC2F6CB8A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8" y="5398632"/>
            <a:ext cx="10714228" cy="614818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77A4366A-5759-4BC0-1366-516A06CDDB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301" y="1419234"/>
            <a:ext cx="3413332" cy="1282691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2956F957-061D-8ADE-768E-14E187785F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65300" y="2701925"/>
            <a:ext cx="2286000" cy="67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 Graphene Bio-Platform for point-of-care early detection and monitoring of Alzheimer’s Disease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4ADF89-12B3-785C-036A-C0B16D4F5ADF}"/>
              </a:ext>
            </a:extLst>
          </p:cNvPr>
          <p:cNvSpPr/>
          <p:nvPr userDrawn="1"/>
        </p:nvSpPr>
        <p:spPr>
          <a:xfrm>
            <a:off x="469900" y="5521325"/>
            <a:ext cx="62484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E38837-65AD-7DB9-7E4E-F6CB7B86C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37198" b="33812"/>
          <a:stretch/>
        </p:blipFill>
        <p:spPr>
          <a:xfrm>
            <a:off x="1222984" y="5415405"/>
            <a:ext cx="7476516" cy="486920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B0EA2911-2384-CFA7-2FE7-E78A2F2458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5" y="5502215"/>
            <a:ext cx="906915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5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3A4D0-9DC5-4F3A-9E2C-1003D08A6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2620" y="5592511"/>
            <a:ext cx="2459481" cy="18466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0">
            <a:extLst>
              <a:ext uri="{FF2B5EF4-FFF2-40B4-BE49-F238E27FC236}">
                <a16:creationId xmlns:a16="http://schemas.microsoft.com/office/drawing/2014/main" id="{54A42630-2BBA-4196-AD17-A061D5ADD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1450" y="5578372"/>
            <a:ext cx="240665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0254573-E10A-44D3-87F1-7B17895096E2}" type="datetime1">
              <a:rPr lang="en-US" smtClean="0"/>
              <a:t>4/17/2024</a:t>
            </a:fld>
            <a:endParaRPr lang="en-US" dirty="0"/>
          </a:p>
        </p:txBody>
      </p:sp>
      <p:sp>
        <p:nvSpPr>
          <p:cNvPr id="14" name="Text Placeholder 48">
            <a:extLst>
              <a:ext uri="{FF2B5EF4-FFF2-40B4-BE49-F238E27FC236}">
                <a16:creationId xmlns:a16="http://schemas.microsoft.com/office/drawing/2014/main" id="{A3C3F721-791A-4398-9048-CC00CD6372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6702" y="5607897"/>
            <a:ext cx="1685590" cy="2616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100" b="1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Event, Location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4ED0817-2A2C-4DDA-833B-4D77B116A232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2711454" y="1330325"/>
            <a:ext cx="7588250" cy="3733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09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3A4D0-9DC5-4F3A-9E2C-1003D08A6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2620" y="5592511"/>
            <a:ext cx="2459481" cy="18466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0">
            <a:extLst>
              <a:ext uri="{FF2B5EF4-FFF2-40B4-BE49-F238E27FC236}">
                <a16:creationId xmlns:a16="http://schemas.microsoft.com/office/drawing/2014/main" id="{54A42630-2BBA-4196-AD17-A061D5ADD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1450" y="5578372"/>
            <a:ext cx="240665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0254573-E10A-44D3-87F1-7B17895096E2}" type="datetime1">
              <a:rPr lang="en-US" smtClean="0"/>
              <a:t>4/17/2024</a:t>
            </a:fld>
            <a:endParaRPr lang="en-US" dirty="0"/>
          </a:p>
        </p:txBody>
      </p:sp>
      <p:sp>
        <p:nvSpPr>
          <p:cNvPr id="14" name="Text Placeholder 48">
            <a:extLst>
              <a:ext uri="{FF2B5EF4-FFF2-40B4-BE49-F238E27FC236}">
                <a16:creationId xmlns:a16="http://schemas.microsoft.com/office/drawing/2014/main" id="{A3C3F721-791A-4398-9048-CC00CD6372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6702" y="5607897"/>
            <a:ext cx="1685590" cy="2616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100" b="1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Event, 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E9591A-1049-460A-AB42-33ED4D14C99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2711450" y="1333012"/>
            <a:ext cx="66294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409A"/>
                </a:solidFill>
              </a:defRPr>
            </a:lvl1pPr>
            <a:lvl2pPr marL="457230" indent="0">
              <a:buNone/>
              <a:defRPr>
                <a:solidFill>
                  <a:srgbClr val="007FA6"/>
                </a:solidFill>
              </a:defRPr>
            </a:lvl2pPr>
            <a:lvl3pPr marL="914462" indent="0">
              <a:buNone/>
              <a:defRPr>
                <a:solidFill>
                  <a:srgbClr val="21409A"/>
                </a:solidFill>
              </a:defRPr>
            </a:lvl3pPr>
            <a:lvl4pPr marL="1371692" indent="0">
              <a:buNone/>
              <a:defRPr>
                <a:solidFill>
                  <a:srgbClr val="007FA6"/>
                </a:solidFill>
              </a:defRPr>
            </a:lvl4pPr>
            <a:lvl5pPr marL="1828920" indent="0">
              <a:buNone/>
              <a:defRPr>
                <a:solidFill>
                  <a:srgbClr val="00CABC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2773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F6D72FB-515B-4992-820C-4315541B32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5703" y="3140015"/>
            <a:ext cx="4571999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1" b="0" spc="3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09DB7F1-E46F-4503-A428-156B76182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703" y="2016125"/>
            <a:ext cx="4571999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31309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443F8-CC5E-76B8-5A06-768BF453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7E57F-23E1-A544-070C-8CB8D883A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86ED2-BB7B-6FA4-3EE2-881E0BC9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85E4-E5F5-42B4-9913-916888D4B8C8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6B65-566F-4A3F-77CF-804079A88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BD0D2-7BEE-D2F6-D473-B8C920EA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6C2D-E5E3-4196-8633-BE1B37324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&amp; Answers 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B004-A067-455F-B10E-E16126FF5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7984" y="501747"/>
            <a:ext cx="4834635" cy="584904"/>
          </a:xfrm>
        </p:spPr>
        <p:txBody>
          <a:bodyPr/>
          <a:lstStyle>
            <a:lvl1pPr>
              <a:defRPr spc="300"/>
            </a:lvl1pPr>
          </a:lstStyle>
          <a:p>
            <a:r>
              <a:rPr lang="en-US" dirty="0"/>
              <a:t>Questions &amp; Answers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4AB7A8C-224A-4A46-B49A-29DC402627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9878" y="2092333"/>
            <a:ext cx="767973" cy="8086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39B9DFE-B5CB-4DE7-A3DD-CB825FFFED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5702" y="3717339"/>
            <a:ext cx="1076325" cy="105887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D0B80E-15B3-4210-8A26-5539C93413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7211" y="3463925"/>
            <a:ext cx="4038600" cy="369332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800">
                <a:solidFill>
                  <a:srgbClr val="007FA6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E9CE818-53ED-4699-B07D-2EC7F3BDA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7211" y="2214974"/>
            <a:ext cx="4038600" cy="461665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Contact Details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EA25473-DE14-405F-A59A-927BAB98F8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7211" y="4121047"/>
            <a:ext cx="4038600" cy="307777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email@email.eu</a:t>
            </a:r>
          </a:p>
        </p:txBody>
      </p:sp>
      <p:sp>
        <p:nvSpPr>
          <p:cNvPr id="13" name="Text Placeholder 48">
            <a:extLst>
              <a:ext uri="{FF2B5EF4-FFF2-40B4-BE49-F238E27FC236}">
                <a16:creationId xmlns:a16="http://schemas.microsoft.com/office/drawing/2014/main" id="{BD0A9578-CD2F-42CE-980F-7A9FEDA796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6702" y="5607897"/>
            <a:ext cx="1685590" cy="2616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100" b="1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Event, Location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2C246FF-A105-40CB-8EC5-E6950FB7AA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2620" y="5592510"/>
            <a:ext cx="2459481" cy="18466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0">
            <a:extLst>
              <a:ext uri="{FF2B5EF4-FFF2-40B4-BE49-F238E27FC236}">
                <a16:creationId xmlns:a16="http://schemas.microsoft.com/office/drawing/2014/main" id="{867C4CD2-4941-498B-8EC3-567BA9B54E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1450" y="5578372"/>
            <a:ext cx="240665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0254573-E10A-44D3-87F1-7B17895096E2}" type="datetime1">
              <a:rPr lang="en-US" smtClean="0"/>
              <a:t>4/17/2024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128049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us 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B004-A067-455F-B10E-E16126FF5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Follow us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0DF165-0FAC-40CA-8A18-9D54938617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79700" y="3463925"/>
            <a:ext cx="114300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Yt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062B2F3D-79FD-4B4E-8F2A-850B3FCEEF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75100" y="3463925"/>
            <a:ext cx="1143000" cy="1066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X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6D7CE6C1-366D-4F2A-ACE3-DA01845B8B8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70500" y="3463925"/>
            <a:ext cx="114300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ADABD90-125F-4CA4-90FD-DE3823C9CC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65900" y="3463925"/>
            <a:ext cx="1143000" cy="1066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86180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D2DB702-C3F9-4A38-BB8C-2E0A77C54D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700" y="339725"/>
            <a:ext cx="495300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2622072-D680-4C5C-932B-CD5F2CDB8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700" y="696028"/>
            <a:ext cx="49530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DD/MM/YYY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2A3348A-17A8-4F37-A3F1-134138A143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700" y="980112"/>
            <a:ext cx="49530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09DB7F1-E46F-4503-A428-156B76182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505" y="3844926"/>
            <a:ext cx="266700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Partners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B406F-E193-4D71-8447-286525AA95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3700" y="422227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5AA9FA07-45C5-41A5-BE77-E5FE08EB0E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19528" y="423081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915FC7A-F4DB-4135-8057-D06C688F36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45356" y="4239366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728BEC0-82DA-4D4D-BAC1-422A8EF8FE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171185" y="4247914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1679754-2179-4524-A7A4-305202D5F86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97012" y="4256462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68655A5-A5D8-4EE9-83FE-99CD47986F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2840" y="426501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4864B81-CF9F-47BD-ACA8-1F8603895F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948668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709431-B5CB-4B0E-8CA3-091B67DE500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74496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12AC65D-EE19-40F5-9B45-87585EA1DE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00325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EE1A58C-3B48-4017-85C2-FE353262DC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2615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4E0F334-B7B1-453E-82AC-6F8B70DB9D1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5198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83139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Follow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D2DB702-C3F9-4A38-BB8C-2E0A77C54D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700" y="339725"/>
            <a:ext cx="495300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2622072-D680-4C5C-932B-CD5F2CDB8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700" y="696028"/>
            <a:ext cx="49530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DD/MM/YYY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2A3348A-17A8-4F37-A3F1-134138A143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700" y="980112"/>
            <a:ext cx="49530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09DB7F1-E46F-4503-A428-156B76182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505" y="3844926"/>
            <a:ext cx="266700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Partners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B406F-E193-4D71-8447-286525AA95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3700" y="422227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5AA9FA07-45C5-41A5-BE77-E5FE08EB0E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19528" y="423081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915FC7A-F4DB-4135-8057-D06C688F36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45356" y="4239366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728BEC0-82DA-4D4D-BAC1-422A8EF8FE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171185" y="4247914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1679754-2179-4524-A7A4-305202D5F86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97012" y="4256462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68655A5-A5D8-4EE9-83FE-99CD47986F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2840" y="426501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4864B81-CF9F-47BD-ACA8-1F8603895F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948668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709431-B5CB-4B0E-8CA3-091B67DE500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74496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12AC65D-EE19-40F5-9B45-87585EA1DE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00325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EE1A58C-3B48-4017-85C2-FE353262DC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2615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4E0F334-B7B1-453E-82AC-6F8B70DB9D1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5198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AC430997-E894-4FCC-BB8D-16CF830B37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23300" y="339725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000" b="1" spc="300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Follow Us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9B9961-AAA6-49E6-B40D-275D08E6D45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58972" y="979488"/>
            <a:ext cx="533400" cy="579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yt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2C02DD3F-3B4A-4DBB-85FC-F2D4C390B46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758972" y="1579034"/>
            <a:ext cx="533400" cy="579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x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7FC10A3D-48AB-47F1-8E91-4D9BE6CDFBA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758972" y="2178580"/>
            <a:ext cx="533400" cy="579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6D35171F-63A2-4D26-BB36-A7EE816C98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758972" y="2778125"/>
            <a:ext cx="533400" cy="579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383242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09DB7F1-E46F-4503-A428-156B76182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505" y="3844926"/>
            <a:ext cx="266700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Partners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B406F-E193-4D71-8447-286525AA95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3700" y="422227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5AA9FA07-45C5-41A5-BE77-E5FE08EB0E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19528" y="423081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915FC7A-F4DB-4135-8057-D06C688F36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45356" y="4239366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728BEC0-82DA-4D4D-BAC1-422A8EF8FE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171185" y="4247914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1679754-2179-4524-A7A4-305202D5F86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97012" y="4256462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68655A5-A5D8-4EE9-83FE-99CD47986F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2840" y="426501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4864B81-CF9F-47BD-ACA8-1F8603895F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948668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709431-B5CB-4B0E-8CA3-091B67DE500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74496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12AC65D-EE19-40F5-9B45-87585EA1DE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00325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EE1A58C-3B48-4017-85C2-FE353262DC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2615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4E0F334-B7B1-453E-82AC-6F8B70DB9D1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5198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5003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Follow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09DB7F1-E46F-4503-A428-156B76182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505" y="3844926"/>
            <a:ext cx="266700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Partners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B406F-E193-4D71-8447-286525AA95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3700" y="422227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5AA9FA07-45C5-41A5-BE77-E5FE08EB0E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19528" y="423081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915FC7A-F4DB-4135-8057-D06C688F36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45356" y="4239366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728BEC0-82DA-4D4D-BAC1-422A8EF8FE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171185" y="4247914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1679754-2179-4524-A7A4-305202D5F86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97012" y="4256462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68655A5-A5D8-4EE9-83FE-99CD47986F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2840" y="426501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4864B81-CF9F-47BD-ACA8-1F8603895F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948668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709431-B5CB-4B0E-8CA3-091B67DE500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74496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12AC65D-EE19-40F5-9B45-87585EA1DE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00325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EE1A58C-3B48-4017-85C2-FE353262DC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2615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4E0F334-B7B1-453E-82AC-6F8B70DB9D1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5198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9054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F6D72FB-515B-4992-820C-4315541B32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5703" y="3140015"/>
            <a:ext cx="4571999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1" b="0" spc="3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09DB7F1-E46F-4503-A428-156B76182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703" y="2016125"/>
            <a:ext cx="4571999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36734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D2DB702-C3F9-4A38-BB8C-2E0A77C54D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700" y="339725"/>
            <a:ext cx="495300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2622072-D680-4C5C-932B-CD5F2CDB8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700" y="696028"/>
            <a:ext cx="49530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DD/MM/YYY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2A3348A-17A8-4F37-A3F1-134138A143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700" y="980112"/>
            <a:ext cx="49530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09DB7F1-E46F-4503-A428-156B76182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505" y="3844926"/>
            <a:ext cx="266700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Partners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B406F-E193-4D71-8447-286525AA95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3700" y="422227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5AA9FA07-45C5-41A5-BE77-E5FE08EB0E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19528" y="423081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915FC7A-F4DB-4135-8057-D06C688F36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45356" y="4239366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728BEC0-82DA-4D4D-BAC1-422A8EF8FE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171185" y="4247914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1679754-2179-4524-A7A4-305202D5F86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97012" y="4256462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68655A5-A5D8-4EE9-83FE-99CD47986F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2840" y="426501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4864B81-CF9F-47BD-ACA8-1F8603895F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948668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709431-B5CB-4B0E-8CA3-091B67DE500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74496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12AC65D-EE19-40F5-9B45-87585EA1DE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00325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EE1A58C-3B48-4017-85C2-FE353262DC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2615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4E0F334-B7B1-453E-82AC-6F8B70DB9D1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5198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08181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Follow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D2DB702-C3F9-4A38-BB8C-2E0A77C54D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700" y="339725"/>
            <a:ext cx="495300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2622072-D680-4C5C-932B-CD5F2CDB8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700" y="696028"/>
            <a:ext cx="49530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DD/MM/YYY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2A3348A-17A8-4F37-A3F1-134138A143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700" y="980112"/>
            <a:ext cx="4953000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0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09DB7F1-E46F-4503-A428-156B76182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505" y="3844926"/>
            <a:ext cx="266700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>
                <a:solidFill>
                  <a:srgbClr val="21409A"/>
                </a:solidFill>
              </a:defRPr>
            </a:lvl1pPr>
          </a:lstStyle>
          <a:p>
            <a:pPr lvl="0"/>
            <a:r>
              <a:rPr lang="en-US" dirty="0"/>
              <a:t>Partners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B406F-E193-4D71-8447-286525AA95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3700" y="422227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5AA9FA07-45C5-41A5-BE77-E5FE08EB0E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19528" y="423081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915FC7A-F4DB-4135-8057-D06C688F36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45356" y="4239366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728BEC0-82DA-4D4D-BAC1-422A8EF8FE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171185" y="4247914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1679754-2179-4524-A7A4-305202D5F86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97012" y="4256462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68655A5-A5D8-4EE9-83FE-99CD47986F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22840" y="4265010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4864B81-CF9F-47BD-ACA8-1F8603895F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948668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709431-B5CB-4B0E-8CA3-091B67DE500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74496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12AC65D-EE19-40F5-9B45-87585EA1DE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00325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EE1A58C-3B48-4017-85C2-FE353262DC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2615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4E0F334-B7B1-453E-82AC-6F8B70DB9D1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51982" y="4273558"/>
            <a:ext cx="647718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AC430997-E894-4FCC-BB8D-16CF830B37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23300" y="339725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000" b="1" spc="300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Follow Us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9B9961-AAA6-49E6-B40D-275D08E6D45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58972" y="979488"/>
            <a:ext cx="533400" cy="579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yt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2C02DD3F-3B4A-4DBB-85FC-F2D4C390B46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758972" y="1579034"/>
            <a:ext cx="533400" cy="579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x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7FC10A3D-48AB-47F1-8E91-4D9BE6CDFBA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758972" y="2178580"/>
            <a:ext cx="533400" cy="579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6D35171F-63A2-4D26-BB36-A7EE816C98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758972" y="2778125"/>
            <a:ext cx="533400" cy="579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96638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ints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3A4D0-9DC5-4F3A-9E2C-1003D08A6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2620" y="5592511"/>
            <a:ext cx="2459481" cy="18466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3002A3C-48E3-4C9E-8FCE-F42888C5A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8701" y="1154957"/>
            <a:ext cx="331146" cy="38209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BE357C6-72BE-43AF-A9B2-3A965E8FA6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8701" y="1776946"/>
            <a:ext cx="331146" cy="38209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C87868F-9EEA-4769-87B2-681659A2C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8701" y="4295120"/>
            <a:ext cx="331146" cy="38209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EE6FA463-5E46-4937-A4F6-7947F5419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8701" y="2409548"/>
            <a:ext cx="331146" cy="3820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6803980-859E-4B2E-90B3-F404A56546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8701" y="3042150"/>
            <a:ext cx="331146" cy="38209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0ED1FDE-F733-4039-A2FF-88E68D846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8701" y="3691435"/>
            <a:ext cx="331146" cy="38209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EE9E2BF-AAFC-41CB-9573-2113BC944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8701" y="4915488"/>
            <a:ext cx="331146" cy="3820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3ED40FD-D799-4692-B0C2-6D61326F9715}"/>
              </a:ext>
            </a:extLst>
          </p:cNvPr>
          <p:cNvSpPr txBox="1"/>
          <p:nvPr userDrawn="1"/>
        </p:nvSpPr>
        <p:spPr>
          <a:xfrm>
            <a:off x="3176254" y="1181092"/>
            <a:ext cx="276038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1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2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3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4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5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6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FD0B692-0F88-461B-A7CF-3034C922F0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6239" y="1177927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9487038-7520-4D5A-A095-A2F856BE19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6239" y="1776946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F55340D9-9E89-421F-A7BA-639CEC4036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6239" y="2419005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67D94799-6B65-4718-BAAE-7AC3BCE1D0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6239" y="3061064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3" name="Text Placeholder 48">
            <a:extLst>
              <a:ext uri="{FF2B5EF4-FFF2-40B4-BE49-F238E27FC236}">
                <a16:creationId xmlns:a16="http://schemas.microsoft.com/office/drawing/2014/main" id="{EFC48E24-65A7-49A5-8EB4-050B47F578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239" y="3703123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2CF02072-1D0E-4BB5-9D50-72B2DF2F2E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6239" y="4318477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5" name="Text Placeholder 48">
            <a:extLst>
              <a:ext uri="{FF2B5EF4-FFF2-40B4-BE49-F238E27FC236}">
                <a16:creationId xmlns:a16="http://schemas.microsoft.com/office/drawing/2014/main" id="{578623E7-D2DB-4921-BE0F-B0FD19DB1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66239" y="4944626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7" name="Date Placeholder 30">
            <a:extLst>
              <a:ext uri="{FF2B5EF4-FFF2-40B4-BE49-F238E27FC236}">
                <a16:creationId xmlns:a16="http://schemas.microsoft.com/office/drawing/2014/main" id="{ADFDF488-B9FA-4F2F-AD09-D5B570A09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1450" y="5578372"/>
            <a:ext cx="240665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0C3C145-97A7-42F1-86B3-B248D2D4F62D}" type="datetime1">
              <a:rPr lang="en-US" smtClean="0"/>
              <a:t>4/17/2024</a:t>
            </a:fld>
            <a:endParaRPr lang="en-US" dirty="0"/>
          </a:p>
        </p:txBody>
      </p:sp>
      <p:sp>
        <p:nvSpPr>
          <p:cNvPr id="59" name="Text Placeholder 48">
            <a:extLst>
              <a:ext uri="{FF2B5EF4-FFF2-40B4-BE49-F238E27FC236}">
                <a16:creationId xmlns:a16="http://schemas.microsoft.com/office/drawing/2014/main" id="{2DB1C195-6DC2-450B-B9E3-AAD3CB8EF5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6702" y="5607897"/>
            <a:ext cx="1685590" cy="2616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100" b="1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Event, Location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43B12-F9C2-BC70-AC74-F083CEF62184}"/>
              </a:ext>
            </a:extLst>
          </p:cNvPr>
          <p:cNvSpPr txBox="1">
            <a:spLocks/>
          </p:cNvSpPr>
          <p:nvPr userDrawn="1"/>
        </p:nvSpPr>
        <p:spPr>
          <a:xfrm>
            <a:off x="683990" y="339725"/>
            <a:ext cx="5910448" cy="673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F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683623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namic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3A4D0-9DC5-4F3A-9E2C-1003D08A6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2620" y="5592511"/>
            <a:ext cx="2459481" cy="18466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FD0B692-0F88-461B-A7CF-3034C922F0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6239" y="1177927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9487038-7520-4D5A-A095-A2F856BE19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6239" y="1776946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F55340D9-9E89-421F-A7BA-639CEC4036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6239" y="2419005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67D94799-6B65-4718-BAAE-7AC3BCE1D0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6239" y="3061064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3" name="Text Placeholder 48">
            <a:extLst>
              <a:ext uri="{FF2B5EF4-FFF2-40B4-BE49-F238E27FC236}">
                <a16:creationId xmlns:a16="http://schemas.microsoft.com/office/drawing/2014/main" id="{EFC48E24-65A7-49A5-8EB4-050B47F578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239" y="3703123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2CF02072-1D0E-4BB5-9D50-72B2DF2F2E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6239" y="4318477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5" name="Text Placeholder 48">
            <a:extLst>
              <a:ext uri="{FF2B5EF4-FFF2-40B4-BE49-F238E27FC236}">
                <a16:creationId xmlns:a16="http://schemas.microsoft.com/office/drawing/2014/main" id="{578623E7-D2DB-4921-BE0F-B0FD19DB1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66239" y="4944626"/>
            <a:ext cx="6733464" cy="35912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7" name="Date Placeholder 30">
            <a:extLst>
              <a:ext uri="{FF2B5EF4-FFF2-40B4-BE49-F238E27FC236}">
                <a16:creationId xmlns:a16="http://schemas.microsoft.com/office/drawing/2014/main" id="{ADFDF488-B9FA-4F2F-AD09-D5B570A09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1450" y="5578372"/>
            <a:ext cx="240665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0C3C145-97A7-42F1-86B3-B248D2D4F62D}" type="datetime1">
              <a:rPr lang="en-US" smtClean="0"/>
              <a:t>4/17/2024</a:t>
            </a:fld>
            <a:endParaRPr lang="en-US" dirty="0"/>
          </a:p>
        </p:txBody>
      </p:sp>
      <p:sp>
        <p:nvSpPr>
          <p:cNvPr id="59" name="Text Placeholder 48">
            <a:extLst>
              <a:ext uri="{FF2B5EF4-FFF2-40B4-BE49-F238E27FC236}">
                <a16:creationId xmlns:a16="http://schemas.microsoft.com/office/drawing/2014/main" id="{2DB1C195-6DC2-450B-B9E3-AAD3CB8EF5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6702" y="5607897"/>
            <a:ext cx="1685590" cy="2616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100" b="1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Event, Location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8C034E8-6875-4F8A-A7F8-D346AA83E4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76555" y="1173262"/>
            <a:ext cx="380999" cy="3820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p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2D5EF164-8BB9-44C5-98C5-7D076715DB7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76555" y="1776946"/>
            <a:ext cx="380999" cy="3820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p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0F6C8D8-4E50-4C5C-A6EE-B06184D39DE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076555" y="2409473"/>
            <a:ext cx="380999" cy="3820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p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DDAFA87B-F875-4B7B-88E4-DB3B71D2FA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076555" y="3049579"/>
            <a:ext cx="380999" cy="3820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p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46A4B358-FB50-40DB-A365-8548A5A6F29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76555" y="3691638"/>
            <a:ext cx="380999" cy="3820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p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C6593A11-E837-4B41-8507-4BFD45A1E6A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076555" y="4316361"/>
            <a:ext cx="380999" cy="3820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p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96F5546-706A-4FBC-91C1-D46815F1683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076555" y="4936305"/>
            <a:ext cx="380999" cy="3820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5416A9-E5B7-4479-8DB8-4F3DC81AC0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36903" y="1173163"/>
            <a:ext cx="380999" cy="4144962"/>
          </a:xfrm>
          <a:prstGeom prst="rect">
            <a:avLst/>
          </a:prstGeom>
        </p:spPr>
        <p:txBody>
          <a:bodyPr/>
          <a:lstStyle>
            <a:lvl1pPr>
              <a:spcAft>
                <a:spcPts val="3301"/>
              </a:spcAft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1</a:t>
            </a:r>
          </a:p>
          <a:p>
            <a:pPr lvl="0"/>
            <a:r>
              <a:rPr lang="en-US" dirty="0"/>
              <a:t>2</a:t>
            </a:r>
          </a:p>
          <a:p>
            <a:pPr lvl="0"/>
            <a:r>
              <a:rPr lang="en-US" dirty="0"/>
              <a:t>3</a:t>
            </a:r>
          </a:p>
          <a:p>
            <a:pPr lvl="0"/>
            <a:r>
              <a:rPr lang="en-US" dirty="0"/>
              <a:t>4</a:t>
            </a:r>
          </a:p>
          <a:p>
            <a:pPr lvl="0"/>
            <a:r>
              <a:rPr lang="en-US" dirty="0"/>
              <a:t>5</a:t>
            </a:r>
          </a:p>
          <a:p>
            <a:pPr lvl="0"/>
            <a:r>
              <a:rPr lang="en-US" dirty="0"/>
              <a:t>6</a:t>
            </a:r>
          </a:p>
          <a:p>
            <a:pPr lvl="0"/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86853001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3A4D0-9DC5-4F3A-9E2C-1003D08A6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2620" y="5592511"/>
            <a:ext cx="2459481" cy="18466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Text Placeholder 48">
            <a:extLst>
              <a:ext uri="{FF2B5EF4-FFF2-40B4-BE49-F238E27FC236}">
                <a16:creationId xmlns:a16="http://schemas.microsoft.com/office/drawing/2014/main" id="{C11C64B9-EE68-4644-9A06-0DA14C08EC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5199" y="3967773"/>
            <a:ext cx="8343901" cy="82838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288019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Date Placeholder 30">
            <a:extLst>
              <a:ext uri="{FF2B5EF4-FFF2-40B4-BE49-F238E27FC236}">
                <a16:creationId xmlns:a16="http://schemas.microsoft.com/office/drawing/2014/main" id="{9B0BB3D4-F9FB-450B-917D-D55BF6F68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1450" y="5578372"/>
            <a:ext cx="240665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939E57C0-9584-46EF-A489-0A6DB4641EE6}" type="datetime1">
              <a:rPr lang="en-US" smtClean="0"/>
              <a:t>4/17/2024</a:t>
            </a:fld>
            <a:endParaRPr lang="en-US" dirty="0"/>
          </a:p>
        </p:txBody>
      </p:sp>
      <p:sp>
        <p:nvSpPr>
          <p:cNvPr id="41" name="Text Placeholder 48">
            <a:extLst>
              <a:ext uri="{FF2B5EF4-FFF2-40B4-BE49-F238E27FC236}">
                <a16:creationId xmlns:a16="http://schemas.microsoft.com/office/drawing/2014/main" id="{61E8D6F8-0D18-4662-932D-0A7EF057F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6702" y="5607897"/>
            <a:ext cx="1685590" cy="2616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100" b="1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Event, Location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2FFFCF6-7EEA-4599-AD63-30C71F16CE2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4699" y="3806826"/>
            <a:ext cx="419099" cy="419099"/>
          </a:xfrm>
          <a:prstGeom prst="rect">
            <a:avLst/>
          </a:prstGeom>
        </p:spPr>
        <p:txBody>
          <a:bodyPr/>
          <a:lstStyle/>
          <a:p>
            <a:r>
              <a:rPr lang="el-GR" dirty="0"/>
              <a:t>Τ</a:t>
            </a:r>
            <a:endParaRPr lang="en-US" dirty="0"/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83F4E52A-9A7E-412B-8033-A1D414B3C8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5199" y="2857279"/>
            <a:ext cx="8343901" cy="82838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288019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97EFB0AE-EA79-4413-9BBA-04FD8566076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74699" y="2696332"/>
            <a:ext cx="419099" cy="419099"/>
          </a:xfrm>
          <a:prstGeom prst="rect">
            <a:avLst/>
          </a:prstGeom>
        </p:spPr>
        <p:txBody>
          <a:bodyPr/>
          <a:lstStyle/>
          <a:p>
            <a:r>
              <a:rPr lang="el-GR" dirty="0"/>
              <a:t>Τ</a:t>
            </a:r>
            <a:endParaRPr lang="en-US" dirty="0"/>
          </a:p>
        </p:txBody>
      </p:sp>
      <p:sp>
        <p:nvSpPr>
          <p:cNvPr id="21" name="Text Placeholder 48">
            <a:extLst>
              <a:ext uri="{FF2B5EF4-FFF2-40B4-BE49-F238E27FC236}">
                <a16:creationId xmlns:a16="http://schemas.microsoft.com/office/drawing/2014/main" id="{D2E07EE8-09F3-48A2-B470-987D61ED9A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5199" y="1746785"/>
            <a:ext cx="8343901" cy="82838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288019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53AA7F2B-1615-4E94-B4DC-EE8C8E0A3D2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4699" y="1585838"/>
            <a:ext cx="419099" cy="419099"/>
          </a:xfrm>
          <a:prstGeom prst="rect">
            <a:avLst/>
          </a:prstGeom>
        </p:spPr>
        <p:txBody>
          <a:bodyPr/>
          <a:lstStyle/>
          <a:p>
            <a:r>
              <a:rPr lang="el-GR" dirty="0"/>
              <a:t>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27289BE2-4E7A-4540-9741-1141E1D6DB7C}"/>
              </a:ext>
            </a:extLst>
          </p:cNvPr>
          <p:cNvSpPr/>
          <p:nvPr userDrawn="1"/>
        </p:nvSpPr>
        <p:spPr>
          <a:xfrm>
            <a:off x="622301" y="1635125"/>
            <a:ext cx="9372600" cy="3581400"/>
          </a:xfrm>
          <a:prstGeom prst="snip1Rect">
            <a:avLst>
              <a:gd name="adj" fmla="val 112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3A4D0-9DC5-4F3A-9E2C-1003D08A6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2620" y="5592511"/>
            <a:ext cx="2459481" cy="18466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FD0B692-0F88-461B-A7CF-3034C922F0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7103" y="1711325"/>
            <a:ext cx="838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8019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Date Placeholder 30">
            <a:extLst>
              <a:ext uri="{FF2B5EF4-FFF2-40B4-BE49-F238E27FC236}">
                <a16:creationId xmlns:a16="http://schemas.microsoft.com/office/drawing/2014/main" id="{F6409B0E-0B8F-43FA-9A8B-F946E4495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1450" y="5578372"/>
            <a:ext cx="240665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9A8DECE0-F001-410C-9BBB-515CD78CCBCE}" type="datetime1">
              <a:rPr lang="en-US" smtClean="0"/>
              <a:t>4/17/2024</a:t>
            </a:fld>
            <a:endParaRPr lang="en-US" dirty="0"/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075E57A1-18A0-4C8B-B741-E44D3091BE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6702" y="5607897"/>
            <a:ext cx="1685590" cy="2616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100" b="1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Event, Location</a:t>
            </a:r>
          </a:p>
        </p:txBody>
      </p:sp>
    </p:spTree>
    <p:extLst>
      <p:ext uri="{BB962C8B-B14F-4D97-AF65-F5344CB8AC3E}">
        <p14:creationId xmlns:p14="http://schemas.microsoft.com/office/powerpoint/2010/main" val="17565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27289BE2-4E7A-4540-9741-1141E1D6DB7C}"/>
              </a:ext>
            </a:extLst>
          </p:cNvPr>
          <p:cNvSpPr/>
          <p:nvPr userDrawn="1"/>
        </p:nvSpPr>
        <p:spPr>
          <a:xfrm>
            <a:off x="622300" y="1330325"/>
            <a:ext cx="4038600" cy="3810000"/>
          </a:xfrm>
          <a:prstGeom prst="snip1Rect">
            <a:avLst>
              <a:gd name="adj" fmla="val 92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3A4D0-9DC5-4F3A-9E2C-1003D08A6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2620" y="5592511"/>
            <a:ext cx="2459481" cy="18466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FD0B692-0F88-461B-A7CF-3034C922F0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505" y="1406525"/>
            <a:ext cx="335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6002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CD47332F-0DCF-416A-BA22-0412246545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702" y="2025561"/>
            <a:ext cx="3352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180012" indent="-216014">
              <a:buClr>
                <a:srgbClr val="7ABEBC"/>
              </a:buClr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48">
            <a:extLst>
              <a:ext uri="{FF2B5EF4-FFF2-40B4-BE49-F238E27FC236}">
                <a16:creationId xmlns:a16="http://schemas.microsoft.com/office/drawing/2014/main" id="{6ECC58E5-CBBA-4C55-903C-6A5725651C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2854325"/>
            <a:ext cx="3352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180012" indent="-216014">
              <a:buClr>
                <a:srgbClr val="7ABEBC"/>
              </a:buClr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1F1BE5A4-A72C-4895-9A76-C9C76713AF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699" y="3683089"/>
            <a:ext cx="3352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180012" indent="-216014">
              <a:buClr>
                <a:srgbClr val="7ABEBC"/>
              </a:buClr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Date Placeholder 30">
            <a:extLst>
              <a:ext uri="{FF2B5EF4-FFF2-40B4-BE49-F238E27FC236}">
                <a16:creationId xmlns:a16="http://schemas.microsoft.com/office/drawing/2014/main" id="{17E9E95C-3E73-41D3-B088-223999AA0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1450" y="5578372"/>
            <a:ext cx="240665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FB620DB9-7E5E-40DE-A295-DB47B8C665F6}" type="datetime1">
              <a:rPr lang="en-US" smtClean="0"/>
              <a:t>4/17/2024</a:t>
            </a:fld>
            <a:endParaRPr lang="en-US" dirty="0"/>
          </a:p>
        </p:txBody>
      </p:sp>
      <p:sp>
        <p:nvSpPr>
          <p:cNvPr id="21" name="Text Placeholder 48">
            <a:extLst>
              <a:ext uri="{FF2B5EF4-FFF2-40B4-BE49-F238E27FC236}">
                <a16:creationId xmlns:a16="http://schemas.microsoft.com/office/drawing/2014/main" id="{955C46E0-691C-46C2-87AF-59FC207A21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6702" y="5607897"/>
            <a:ext cx="1685590" cy="2616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100" b="1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Event, Location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29510304-3C83-4C43-9B66-6A968188E893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270501" y="1330325"/>
            <a:ext cx="4724400" cy="381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26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3A4D0-9DC5-4F3A-9E2C-1003D08A6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2620" y="5592511"/>
            <a:ext cx="2459481" cy="18466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0">
            <a:extLst>
              <a:ext uri="{FF2B5EF4-FFF2-40B4-BE49-F238E27FC236}">
                <a16:creationId xmlns:a16="http://schemas.microsoft.com/office/drawing/2014/main" id="{54A42630-2BBA-4196-AD17-A061D5ADD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1450" y="5578372"/>
            <a:ext cx="240665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0254573-E10A-44D3-87F1-7B17895096E2}" type="datetime1">
              <a:rPr lang="en-US" smtClean="0"/>
              <a:t>4/17/2024</a:t>
            </a:fld>
            <a:endParaRPr lang="en-US" dirty="0"/>
          </a:p>
        </p:txBody>
      </p:sp>
      <p:sp>
        <p:nvSpPr>
          <p:cNvPr id="14" name="Text Placeholder 48">
            <a:extLst>
              <a:ext uri="{FF2B5EF4-FFF2-40B4-BE49-F238E27FC236}">
                <a16:creationId xmlns:a16="http://schemas.microsoft.com/office/drawing/2014/main" id="{A3C3F721-791A-4398-9048-CC00CD6372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6702" y="5607897"/>
            <a:ext cx="1685590" cy="2616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100" b="1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Event, Location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637991D8-88B6-4972-B25F-27E8861F5436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660403" y="1254125"/>
            <a:ext cx="9372600" cy="381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47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27289BE2-4E7A-4540-9741-1141E1D6DB7C}"/>
              </a:ext>
            </a:extLst>
          </p:cNvPr>
          <p:cNvSpPr/>
          <p:nvPr userDrawn="1"/>
        </p:nvSpPr>
        <p:spPr>
          <a:xfrm>
            <a:off x="622300" y="1330325"/>
            <a:ext cx="4038600" cy="3810000"/>
          </a:xfrm>
          <a:prstGeom prst="snip1Rect">
            <a:avLst>
              <a:gd name="adj" fmla="val 92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3A4D0-9DC5-4F3A-9E2C-1003D08A6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92620" y="5592511"/>
            <a:ext cx="2459481" cy="18466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FD0B692-0F88-461B-A7CF-3034C922F0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505" y="1406525"/>
            <a:ext cx="335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6002"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CD47332F-0DCF-416A-BA22-0412246545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702" y="2025561"/>
            <a:ext cx="3352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180012" indent="-216014">
              <a:buClr>
                <a:srgbClr val="7ABEBC"/>
              </a:buClr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48">
            <a:extLst>
              <a:ext uri="{FF2B5EF4-FFF2-40B4-BE49-F238E27FC236}">
                <a16:creationId xmlns:a16="http://schemas.microsoft.com/office/drawing/2014/main" id="{6ECC58E5-CBBA-4C55-903C-6A5725651C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2854325"/>
            <a:ext cx="3352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180012" indent="-216014">
              <a:buClr>
                <a:srgbClr val="7ABEBC"/>
              </a:buClr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1F1BE5A4-A72C-4895-9A76-C9C76713AF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699" y="3683089"/>
            <a:ext cx="3352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180012" indent="-216014">
              <a:buClr>
                <a:srgbClr val="7ABEBC"/>
              </a:buClr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Date Placeholder 30">
            <a:extLst>
              <a:ext uri="{FF2B5EF4-FFF2-40B4-BE49-F238E27FC236}">
                <a16:creationId xmlns:a16="http://schemas.microsoft.com/office/drawing/2014/main" id="{17E9E95C-3E73-41D3-B088-223999AA0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1450" y="5578372"/>
            <a:ext cx="240665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FB620DB9-7E5E-40DE-A295-DB47B8C665F6}" type="datetime1">
              <a:rPr lang="en-US" smtClean="0"/>
              <a:t>4/17/2024</a:t>
            </a:fld>
            <a:endParaRPr lang="en-US" dirty="0"/>
          </a:p>
        </p:txBody>
      </p:sp>
      <p:sp>
        <p:nvSpPr>
          <p:cNvPr id="21" name="Text Placeholder 48">
            <a:extLst>
              <a:ext uri="{FF2B5EF4-FFF2-40B4-BE49-F238E27FC236}">
                <a16:creationId xmlns:a16="http://schemas.microsoft.com/office/drawing/2014/main" id="{955C46E0-691C-46C2-87AF-59FC207A21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46702" y="5607897"/>
            <a:ext cx="1685590" cy="2616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100" b="1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Event, Location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44BEFBF-86BA-4CD7-849E-A9FC8A9415EF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346701" y="1330325"/>
            <a:ext cx="4648200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0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7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5.sv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hyperlink" Target="x%20link" TargetMode="External"/><Relationship Id="rId18" Type="http://schemas.openxmlformats.org/officeDocument/2006/relationships/image" Target="../media/image35.svg"/><Relationship Id="rId3" Type="http://schemas.openxmlformats.org/officeDocument/2006/relationships/theme" Target="../theme/theme7.xml"/><Relationship Id="rId21" Type="http://schemas.openxmlformats.org/officeDocument/2006/relationships/image" Target="../media/image37.svg"/><Relationship Id="rId7" Type="http://schemas.openxmlformats.org/officeDocument/2006/relationships/image" Target="../media/image29.svg"/><Relationship Id="rId12" Type="http://schemas.openxmlformats.org/officeDocument/2006/relationships/image" Target="../media/image31.sv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6" Type="http://schemas.openxmlformats.org/officeDocument/2006/relationships/hyperlink" Target="linkedin%20link" TargetMode="Externa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svg"/><Relationship Id="rId15" Type="http://schemas.openxmlformats.org/officeDocument/2006/relationships/image" Target="../media/image33.svg"/><Relationship Id="rId10" Type="http://schemas.openxmlformats.org/officeDocument/2006/relationships/hyperlink" Target="youtube%20link" TargetMode="External"/><Relationship Id="rId19" Type="http://schemas.openxmlformats.org/officeDocument/2006/relationships/hyperlink" Target="facebook%20link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5.tmp"/><Relationship Id="rId14" Type="http://schemas.openxmlformats.org/officeDocument/2006/relationships/image" Target="../media/image32.png"/><Relationship Id="rId22" Type="http://schemas.openxmlformats.org/officeDocument/2006/relationships/image" Target="../media/image3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heme" Target="../theme/theme8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5.tm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35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576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1pPr>
      <a:lvl2pPr marL="74299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2pPr>
      <a:lvl3pPr marL="120022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3pPr>
      <a:lvl4pPr marL="1657461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4pPr>
      <a:lvl5pPr marL="2114691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30">
        <a:defRPr>
          <a:latin typeface="+mn-lt"/>
          <a:ea typeface="+mn-ea"/>
          <a:cs typeface="+mn-cs"/>
        </a:defRPr>
      </a:lvl2pPr>
      <a:lvl3pPr marL="914462">
        <a:defRPr>
          <a:latin typeface="+mn-lt"/>
          <a:ea typeface="+mn-ea"/>
          <a:cs typeface="+mn-cs"/>
        </a:defRPr>
      </a:lvl3pPr>
      <a:lvl4pPr marL="1371692">
        <a:defRPr>
          <a:latin typeface="+mn-lt"/>
          <a:ea typeface="+mn-ea"/>
          <a:cs typeface="+mn-cs"/>
        </a:defRPr>
      </a:lvl4pPr>
      <a:lvl5pPr marL="1828920">
        <a:defRPr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44F31D9-5296-4F31-B2D7-43092ED99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5610" r="11006"/>
          <a:stretch/>
        </p:blipFill>
        <p:spPr>
          <a:xfrm>
            <a:off x="7099300" y="0"/>
            <a:ext cx="3594101" cy="39306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586C1A9-156C-420D-B728-D74289216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8889"/>
          <a:stretch/>
        </p:blipFill>
        <p:spPr>
          <a:xfrm rot="10800000">
            <a:off x="6727827" y="3540133"/>
            <a:ext cx="2352675" cy="24733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5A52716-CA78-4E45-B2F2-4B7057B0692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8394701" y="5140325"/>
            <a:ext cx="1400174" cy="8920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D76B399-8193-4D47-B7F1-706FA869BA2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3700" y="4971986"/>
            <a:ext cx="1706207" cy="6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7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576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1pPr>
      <a:lvl2pPr marL="74299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2pPr>
      <a:lvl3pPr marL="120022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3pPr>
      <a:lvl4pPr marL="1657461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4pPr>
      <a:lvl5pPr marL="2114691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30">
        <a:defRPr>
          <a:latin typeface="+mn-lt"/>
          <a:ea typeface="+mn-ea"/>
          <a:cs typeface="+mn-cs"/>
        </a:defRPr>
      </a:lvl2pPr>
      <a:lvl3pPr marL="914462">
        <a:defRPr>
          <a:latin typeface="+mn-lt"/>
          <a:ea typeface="+mn-ea"/>
          <a:cs typeface="+mn-cs"/>
        </a:defRPr>
      </a:lvl3pPr>
      <a:lvl4pPr marL="1371692">
        <a:defRPr>
          <a:latin typeface="+mn-lt"/>
          <a:ea typeface="+mn-ea"/>
          <a:cs typeface="+mn-cs"/>
        </a:defRPr>
      </a:lvl4pPr>
      <a:lvl5pPr marL="1828920">
        <a:defRPr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C39F01-07A2-4C0E-B68A-196A83FD2042}"/>
              </a:ext>
            </a:extLst>
          </p:cNvPr>
          <p:cNvCxnSpPr>
            <a:cxnSpLocks/>
          </p:cNvCxnSpPr>
          <p:nvPr userDrawn="1"/>
        </p:nvCxnSpPr>
        <p:spPr>
          <a:xfrm>
            <a:off x="5194300" y="5659929"/>
            <a:ext cx="0" cy="2235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C46EF2FD-FEB1-421B-AA90-FC0DD61F91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54365" y="5586739"/>
            <a:ext cx="1030490" cy="36996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F3B4490-86C4-9ADA-51A0-4525F0878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15610" r="11006"/>
          <a:stretch/>
        </p:blipFill>
        <p:spPr>
          <a:xfrm>
            <a:off x="7708900" y="0"/>
            <a:ext cx="2984501" cy="3263967"/>
          </a:xfrm>
          <a:prstGeom prst="rect">
            <a:avLst/>
          </a:prstGeom>
        </p:spPr>
      </p:pic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58AA86BE-BE6C-4040-9E11-831DEE1A0F33}"/>
              </a:ext>
            </a:extLst>
          </p:cNvPr>
          <p:cNvSpPr txBox="1">
            <a:spLocks/>
          </p:cNvSpPr>
          <p:nvPr userDrawn="1"/>
        </p:nvSpPr>
        <p:spPr>
          <a:xfrm>
            <a:off x="3626227" y="5716915"/>
            <a:ext cx="1663698" cy="26161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/>
              <a:t>2</a:t>
            </a:r>
            <a:r>
              <a:rPr lang="en-US" sz="1400" baseline="30000" dirty="0" err="1"/>
              <a:t>nd</a:t>
            </a:r>
            <a:r>
              <a:rPr lang="en-US" sz="1400" dirty="0"/>
              <a:t> Project Meeting</a:t>
            </a:r>
          </a:p>
        </p:txBody>
      </p:sp>
      <p:sp>
        <p:nvSpPr>
          <p:cNvPr id="3" name="Text Placeholder 79">
            <a:extLst>
              <a:ext uri="{FF2B5EF4-FFF2-40B4-BE49-F238E27FC236}">
                <a16:creationId xmlns:a16="http://schemas.microsoft.com/office/drawing/2014/main" id="{C673D1BD-C9A8-D5C2-5612-B33C0DFF5268}"/>
              </a:ext>
            </a:extLst>
          </p:cNvPr>
          <p:cNvSpPr txBox="1">
            <a:spLocks/>
          </p:cNvSpPr>
          <p:nvPr userDrawn="1"/>
        </p:nvSpPr>
        <p:spPr>
          <a:xfrm>
            <a:off x="2959103" y="5521325"/>
            <a:ext cx="2362197" cy="26161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April, 17-18, 2024, Barcelona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D2EFC-9CCF-263D-30FE-D9FDA7C338DA}"/>
              </a:ext>
            </a:extLst>
          </p:cNvPr>
          <p:cNvSpPr txBox="1"/>
          <p:nvPr userDrawn="1"/>
        </p:nvSpPr>
        <p:spPr>
          <a:xfrm>
            <a:off x="6413500" y="5740500"/>
            <a:ext cx="42799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+mj-lt"/>
              </a:rPr>
              <a:t>WP2 – </a:t>
            </a:r>
            <a:r>
              <a:rPr lang="en-US" sz="1400" b="0" dirty="0">
                <a:latin typeface="+mj-lt"/>
                <a:ea typeface="+mn-lt"/>
                <a:cs typeface="+mn-lt"/>
              </a:rPr>
              <a:t>Biomarkers binding and quantitative analysis-</a:t>
            </a:r>
            <a:fld id="{B6F15528-21DE-4FAA-801E-634DDDAF4B2B}" type="slidenum">
              <a:rPr lang="en-US" sz="1400" smtClean="0">
                <a:latin typeface="+mj-lt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l-G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267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65" r:id="rId2"/>
    <p:sldLayoutId id="2147483743" r:id="rId3"/>
    <p:sldLayoutId id="2147483744" r:id="rId4"/>
    <p:sldLayoutId id="2147483760" r:id="rId5"/>
    <p:sldLayoutId id="2147483761" r:id="rId6"/>
    <p:sldLayoutId id="2147483763" r:id="rId7"/>
    <p:sldLayoutId id="2147483762" r:id="rId8"/>
    <p:sldLayoutId id="2147483764" r:id="rId9"/>
    <p:sldLayoutId id="2147483777" r:id="rId10"/>
    <p:sldLayoutId id="2147483778" r:id="rId11"/>
  </p:sldLayoutIdLst>
  <p:hf hdr="0" ftr="0"/>
  <p:txStyles>
    <p:titleStyle>
      <a:lvl1pPr algn="ctr">
        <a:defRPr sz="2400" b="0">
          <a:solidFill>
            <a:schemeClr val="bg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0" indent="0">
        <a:buFont typeface="Arial" panose="020B0604020202020204" pitchFamily="34" charset="0"/>
        <a:buNone/>
        <a:defRPr sz="2400">
          <a:solidFill>
            <a:srgbClr val="003C27"/>
          </a:solidFill>
          <a:latin typeface="+mn-lt"/>
          <a:ea typeface="+mn-ea"/>
          <a:cs typeface="+mn-cs"/>
        </a:defRPr>
      </a:lvl1pPr>
      <a:lvl2pPr marL="742999" indent="-285769">
        <a:buFont typeface="Arial" panose="020B0604020202020204" pitchFamily="34" charset="0"/>
        <a:buChar char="•"/>
        <a:defRPr sz="2000">
          <a:solidFill>
            <a:srgbClr val="003C27"/>
          </a:solidFill>
          <a:latin typeface="+mn-lt"/>
          <a:ea typeface="+mn-ea"/>
          <a:cs typeface="+mn-cs"/>
        </a:defRPr>
      </a:lvl2pPr>
      <a:lvl3pPr marL="1200229" indent="-285769">
        <a:buFont typeface="Arial" panose="020B0604020202020204" pitchFamily="34" charset="0"/>
        <a:buChar char="•"/>
        <a:defRPr>
          <a:solidFill>
            <a:srgbClr val="003C27"/>
          </a:solidFill>
          <a:latin typeface="+mn-lt"/>
          <a:ea typeface="+mn-ea"/>
          <a:cs typeface="+mn-cs"/>
        </a:defRPr>
      </a:lvl3pPr>
      <a:lvl4pPr marL="1657461" indent="-285769">
        <a:buFont typeface="Arial" panose="020B0604020202020204" pitchFamily="34" charset="0"/>
        <a:buChar char="•"/>
        <a:defRPr sz="1600">
          <a:solidFill>
            <a:srgbClr val="003C27"/>
          </a:solidFill>
          <a:latin typeface="+mn-lt"/>
          <a:ea typeface="+mn-ea"/>
          <a:cs typeface="+mn-cs"/>
        </a:defRPr>
      </a:lvl4pPr>
      <a:lvl5pPr marL="2114691" indent="-285769">
        <a:buFont typeface="Arial" panose="020B0604020202020204" pitchFamily="34" charset="0"/>
        <a:buChar char="•"/>
        <a:defRPr sz="1600">
          <a:solidFill>
            <a:srgbClr val="003C27"/>
          </a:solidFill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30">
        <a:defRPr>
          <a:latin typeface="+mn-lt"/>
          <a:ea typeface="+mn-ea"/>
          <a:cs typeface="+mn-cs"/>
        </a:defRPr>
      </a:lvl2pPr>
      <a:lvl3pPr marL="914462">
        <a:defRPr>
          <a:latin typeface="+mn-lt"/>
          <a:ea typeface="+mn-ea"/>
          <a:cs typeface="+mn-cs"/>
        </a:defRPr>
      </a:lvl3pPr>
      <a:lvl4pPr marL="1371692">
        <a:defRPr>
          <a:latin typeface="+mn-lt"/>
          <a:ea typeface="+mn-ea"/>
          <a:cs typeface="+mn-cs"/>
        </a:defRPr>
      </a:lvl4pPr>
      <a:lvl5pPr marL="1828920">
        <a:defRPr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9971409-18A5-41C1-A186-ADFAA1121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701" y="501747"/>
            <a:ext cx="4267200" cy="5849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Questions &amp; Answers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C39F01-07A2-4C0E-B68A-196A83FD2042}"/>
              </a:ext>
            </a:extLst>
          </p:cNvPr>
          <p:cNvCxnSpPr/>
          <p:nvPr userDrawn="1"/>
        </p:nvCxnSpPr>
        <p:spPr>
          <a:xfrm>
            <a:off x="5194300" y="5612443"/>
            <a:ext cx="0" cy="2235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4B0D7F9E-34CE-41C4-824B-F53ACA5AAD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925" y="0"/>
            <a:ext cx="3829050" cy="4953000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198AA55-CFD0-4339-AFE9-CCA729279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3702" y="5631894"/>
            <a:ext cx="2459481" cy="184666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0">
            <a:extLst>
              <a:ext uri="{FF2B5EF4-FFF2-40B4-BE49-F238E27FC236}">
                <a16:creationId xmlns:a16="http://schemas.microsoft.com/office/drawing/2014/main" id="{F76D7D84-7A78-4973-8199-0B212DAF9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1450" y="5578372"/>
            <a:ext cx="240665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A0254573-E10A-44D3-87F1-7B17895096E2}" type="datetime1">
              <a:rPr lang="en-US" smtClean="0"/>
              <a:t>4/17/2024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5B0FD61-EF15-4FDF-95D4-F6FE414999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212" y="5521325"/>
            <a:ext cx="1027538" cy="36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0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 ftr="0"/>
  <p:txStyles>
    <p:titleStyle>
      <a:lvl1pPr algn="ctr">
        <a:defRPr sz="3201" b="0">
          <a:solidFill>
            <a:srgbClr val="007FA6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0" indent="0">
        <a:buFont typeface="Arial" panose="020B0604020202020204" pitchFamily="34" charset="0"/>
        <a:buNone/>
        <a:defRPr sz="2400">
          <a:solidFill>
            <a:srgbClr val="003C27"/>
          </a:solidFill>
          <a:latin typeface="+mn-lt"/>
          <a:ea typeface="+mn-ea"/>
          <a:cs typeface="+mn-cs"/>
        </a:defRPr>
      </a:lvl1pPr>
      <a:lvl2pPr marL="742999" indent="-285769">
        <a:buFont typeface="Arial" panose="020B0604020202020204" pitchFamily="34" charset="0"/>
        <a:buChar char="•"/>
        <a:defRPr sz="2000">
          <a:solidFill>
            <a:srgbClr val="003C27"/>
          </a:solidFill>
          <a:latin typeface="+mn-lt"/>
          <a:ea typeface="+mn-ea"/>
          <a:cs typeface="+mn-cs"/>
        </a:defRPr>
      </a:lvl2pPr>
      <a:lvl3pPr marL="1200229" indent="-285769">
        <a:buFont typeface="Arial" panose="020B0604020202020204" pitchFamily="34" charset="0"/>
        <a:buChar char="•"/>
        <a:defRPr>
          <a:solidFill>
            <a:srgbClr val="003C27"/>
          </a:solidFill>
          <a:latin typeface="+mn-lt"/>
          <a:ea typeface="+mn-ea"/>
          <a:cs typeface="+mn-cs"/>
        </a:defRPr>
      </a:lvl3pPr>
      <a:lvl4pPr marL="1657461" indent="-285769">
        <a:buFont typeface="Arial" panose="020B0604020202020204" pitchFamily="34" charset="0"/>
        <a:buChar char="•"/>
        <a:defRPr sz="1600">
          <a:solidFill>
            <a:srgbClr val="003C27"/>
          </a:solidFill>
          <a:latin typeface="+mn-lt"/>
          <a:ea typeface="+mn-ea"/>
          <a:cs typeface="+mn-cs"/>
        </a:defRPr>
      </a:lvl4pPr>
      <a:lvl5pPr marL="2114691" indent="-285769">
        <a:buFont typeface="Arial" panose="020B0604020202020204" pitchFamily="34" charset="0"/>
        <a:buChar char="•"/>
        <a:defRPr sz="1600">
          <a:solidFill>
            <a:srgbClr val="003C27"/>
          </a:solidFill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30">
        <a:defRPr>
          <a:latin typeface="+mn-lt"/>
          <a:ea typeface="+mn-ea"/>
          <a:cs typeface="+mn-cs"/>
        </a:defRPr>
      </a:lvl2pPr>
      <a:lvl3pPr marL="914462">
        <a:defRPr>
          <a:latin typeface="+mn-lt"/>
          <a:ea typeface="+mn-ea"/>
          <a:cs typeface="+mn-cs"/>
        </a:defRPr>
      </a:lvl3pPr>
      <a:lvl4pPr marL="1371692">
        <a:defRPr>
          <a:latin typeface="+mn-lt"/>
          <a:ea typeface="+mn-ea"/>
          <a:cs typeface="+mn-cs"/>
        </a:defRPr>
      </a:lvl4pPr>
      <a:lvl5pPr marL="1828920">
        <a:defRPr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9971409-18A5-41C1-A186-ADFAA1121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701" y="2532713"/>
            <a:ext cx="4267200" cy="5849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Follow us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FFC4878-6BF7-4C72-B6C7-97D8799FA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3844"/>
          <a:stretch/>
        </p:blipFill>
        <p:spPr>
          <a:xfrm>
            <a:off x="469902" y="0"/>
            <a:ext cx="3332713" cy="33115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74DEB06-9D01-4BA1-982A-C3F80494B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0000"/>
          <a:stretch/>
        </p:blipFill>
        <p:spPr>
          <a:xfrm>
            <a:off x="2" y="2825162"/>
            <a:ext cx="832666" cy="19215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7AE46DA-F0DA-471B-B2F6-EE8CBB61E1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4212" y="5521325"/>
            <a:ext cx="1027538" cy="36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hf sldNum="0" hdr="0" ftr="0" dt="0"/>
  <p:txStyles>
    <p:titleStyle>
      <a:lvl1pPr algn="ctr">
        <a:defRPr sz="3201" b="0">
          <a:solidFill>
            <a:srgbClr val="00CABC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0" indent="0">
        <a:buFont typeface="Arial" panose="020B0604020202020204" pitchFamily="34" charset="0"/>
        <a:buNone/>
        <a:defRPr sz="2400">
          <a:solidFill>
            <a:srgbClr val="003C27"/>
          </a:solidFill>
          <a:latin typeface="+mn-lt"/>
          <a:ea typeface="+mn-ea"/>
          <a:cs typeface="+mn-cs"/>
        </a:defRPr>
      </a:lvl1pPr>
      <a:lvl2pPr marL="742999" indent="-285769">
        <a:buFont typeface="Arial" panose="020B0604020202020204" pitchFamily="34" charset="0"/>
        <a:buChar char="•"/>
        <a:defRPr sz="2000">
          <a:solidFill>
            <a:srgbClr val="003C27"/>
          </a:solidFill>
          <a:latin typeface="+mn-lt"/>
          <a:ea typeface="+mn-ea"/>
          <a:cs typeface="+mn-cs"/>
        </a:defRPr>
      </a:lvl2pPr>
      <a:lvl3pPr marL="1200229" indent="-285769">
        <a:buFont typeface="Arial" panose="020B0604020202020204" pitchFamily="34" charset="0"/>
        <a:buChar char="•"/>
        <a:defRPr>
          <a:solidFill>
            <a:srgbClr val="003C27"/>
          </a:solidFill>
          <a:latin typeface="+mn-lt"/>
          <a:ea typeface="+mn-ea"/>
          <a:cs typeface="+mn-cs"/>
        </a:defRPr>
      </a:lvl3pPr>
      <a:lvl4pPr marL="1657461" indent="-285769">
        <a:buFont typeface="Arial" panose="020B0604020202020204" pitchFamily="34" charset="0"/>
        <a:buChar char="•"/>
        <a:defRPr sz="1600">
          <a:solidFill>
            <a:srgbClr val="003C27"/>
          </a:solidFill>
          <a:latin typeface="+mn-lt"/>
          <a:ea typeface="+mn-ea"/>
          <a:cs typeface="+mn-cs"/>
        </a:defRPr>
      </a:lvl4pPr>
      <a:lvl5pPr marL="2114691" indent="-285769">
        <a:buFont typeface="Arial" panose="020B0604020202020204" pitchFamily="34" charset="0"/>
        <a:buChar char="•"/>
        <a:defRPr sz="1600">
          <a:solidFill>
            <a:srgbClr val="003C27"/>
          </a:solidFill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30">
        <a:defRPr>
          <a:latin typeface="+mn-lt"/>
          <a:ea typeface="+mn-ea"/>
          <a:cs typeface="+mn-cs"/>
        </a:defRPr>
      </a:lvl2pPr>
      <a:lvl3pPr marL="914462">
        <a:defRPr>
          <a:latin typeface="+mn-lt"/>
          <a:ea typeface="+mn-ea"/>
          <a:cs typeface="+mn-cs"/>
        </a:defRPr>
      </a:lvl3pPr>
      <a:lvl4pPr marL="1371692">
        <a:defRPr>
          <a:latin typeface="+mn-lt"/>
          <a:ea typeface="+mn-ea"/>
          <a:cs typeface="+mn-cs"/>
        </a:defRPr>
      </a:lvl4pPr>
      <a:lvl5pPr marL="1828920">
        <a:defRPr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99BD83-0CEF-479C-B1DA-712D76E1EC78}"/>
              </a:ext>
            </a:extLst>
          </p:cNvPr>
          <p:cNvSpPr/>
          <p:nvPr userDrawn="1"/>
        </p:nvSpPr>
        <p:spPr>
          <a:xfrm>
            <a:off x="4" y="5528697"/>
            <a:ext cx="10693400" cy="48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bject 11">
            <a:extLst>
              <a:ext uri="{FF2B5EF4-FFF2-40B4-BE49-F238E27FC236}">
                <a16:creationId xmlns:a16="http://schemas.microsoft.com/office/drawing/2014/main" id="{BB7F1082-AED8-411C-A2E0-B7C05D837842}"/>
              </a:ext>
            </a:extLst>
          </p:cNvPr>
          <p:cNvSpPr txBox="1"/>
          <p:nvPr userDrawn="1"/>
        </p:nvSpPr>
        <p:spPr>
          <a:xfrm>
            <a:off x="469903" y="5653091"/>
            <a:ext cx="6248398" cy="276998"/>
          </a:xfrm>
          <a:prstGeom prst="rect">
            <a:avLst/>
          </a:prstGeom>
        </p:spPr>
        <p:txBody>
          <a:bodyPr vert="horz" wrap="square" lIns="0" tIns="30479" rIns="0" bIns="0" rtlCol="0">
            <a:spAutoFit/>
          </a:bodyPr>
          <a:lstStyle/>
          <a:p>
            <a:pPr marR="0" algn="l" rtl="0"/>
            <a:r>
              <a:rPr lang="en-US" sz="1200" b="0" i="0" u="none" strike="noStrike" baseline="30000" dirty="0">
                <a:solidFill>
                  <a:srgbClr val="000000"/>
                </a:solidFill>
                <a:latin typeface="Calibri Light" panose="020F0302020204030204" pitchFamily="34" charset="0"/>
                <a:cs typeface="Adobe Hebrew" panose="02040503050201020203" pitchFamily="18" charset="-79"/>
              </a:rPr>
              <a:t>Funded by the European Union under GA no. 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Calibri Light" panose="020F0302020204030204" pitchFamily="34" charset="0"/>
                <a:cs typeface="Adobe Hebrew" panose="02040503050201020203" pitchFamily="18" charset="-79"/>
              </a:rPr>
              <a:t>101120706</a:t>
            </a:r>
            <a:r>
              <a:rPr lang="en-US" sz="1200" b="0" i="0" u="none" strike="noStrike" baseline="30000" dirty="0">
                <a:solidFill>
                  <a:srgbClr val="000000"/>
                </a:solidFill>
                <a:latin typeface="Calibri Light" panose="020F0302020204030204" pitchFamily="34" charset="0"/>
                <a:cs typeface="Adobe Hebrew" panose="02040503050201020203" pitchFamily="18" charset="-79"/>
              </a:rPr>
              <a:t>. Views and opinions expressed are however those of the authors only and do not necessarily reflect those of the European Union or </a:t>
            </a:r>
            <a:r>
              <a:rPr lang="en-US" sz="1200" b="0" i="0" u="none" strike="noStrike" baseline="30000" dirty="0" err="1">
                <a:solidFill>
                  <a:srgbClr val="000000"/>
                </a:solidFill>
                <a:latin typeface="Calibri Light" panose="020F0302020204030204" pitchFamily="34" charset="0"/>
                <a:cs typeface="Adobe Hebrew" panose="02040503050201020203" pitchFamily="18" charset="-79"/>
              </a:rPr>
              <a:t>CNECT</a:t>
            </a:r>
            <a:r>
              <a:rPr lang="en-US" sz="1200" b="0" i="0" u="none" strike="noStrike" baseline="30000" dirty="0">
                <a:solidFill>
                  <a:srgbClr val="000000"/>
                </a:solidFill>
                <a:latin typeface="Calibri Light" panose="020F0302020204030204" pitchFamily="34" charset="0"/>
                <a:cs typeface="Adobe Hebrew" panose="02040503050201020203" pitchFamily="18" charset="-79"/>
              </a:rPr>
              <a:t>. Neither the European Union nor the granting authority can be held responsible for them.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0ADBF4E-6C8C-41AA-9B07-1CD673F42E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5702" y="5655108"/>
            <a:ext cx="1371599" cy="27784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98F5B88-9C98-47A4-B369-D92B70EC7E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32202" y="1407954"/>
            <a:ext cx="3429000" cy="1252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369B26-DB54-464F-8538-9E7497AE885A}"/>
              </a:ext>
            </a:extLst>
          </p:cNvPr>
          <p:cNvSpPr txBox="1"/>
          <p:nvPr userDrawn="1"/>
        </p:nvSpPr>
        <p:spPr>
          <a:xfrm>
            <a:off x="3632202" y="2826323"/>
            <a:ext cx="3429000" cy="769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4401" b="0" dirty="0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8943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66" r:id="rId2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576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1pPr>
      <a:lvl2pPr marL="74299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2pPr>
      <a:lvl3pPr marL="120022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3pPr>
      <a:lvl4pPr marL="1657461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4pPr>
      <a:lvl5pPr marL="2114691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30">
        <a:defRPr>
          <a:latin typeface="+mn-lt"/>
          <a:ea typeface="+mn-ea"/>
          <a:cs typeface="+mn-cs"/>
        </a:defRPr>
      </a:lvl2pPr>
      <a:lvl3pPr marL="914462">
        <a:defRPr>
          <a:latin typeface="+mn-lt"/>
          <a:ea typeface="+mn-ea"/>
          <a:cs typeface="+mn-cs"/>
        </a:defRPr>
      </a:lvl3pPr>
      <a:lvl4pPr marL="1371692">
        <a:defRPr>
          <a:latin typeface="+mn-lt"/>
          <a:ea typeface="+mn-ea"/>
          <a:cs typeface="+mn-cs"/>
        </a:defRPr>
      </a:lvl4pPr>
      <a:lvl5pPr marL="1828920">
        <a:defRPr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99BD83-0CEF-479C-B1DA-712D76E1EC78}"/>
              </a:ext>
            </a:extLst>
          </p:cNvPr>
          <p:cNvSpPr/>
          <p:nvPr userDrawn="1"/>
        </p:nvSpPr>
        <p:spPr>
          <a:xfrm>
            <a:off x="4" y="5528697"/>
            <a:ext cx="10693400" cy="48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0ADBF4E-6C8C-41AA-9B07-1CD673F42E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5702" y="5655108"/>
            <a:ext cx="1371599" cy="27784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98F5B88-9C98-47A4-B369-D92B70EC7E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09264" y="644525"/>
            <a:ext cx="3429000" cy="1252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369B26-DB54-464F-8538-9E7497AE885A}"/>
              </a:ext>
            </a:extLst>
          </p:cNvPr>
          <p:cNvSpPr txBox="1"/>
          <p:nvPr userDrawn="1"/>
        </p:nvSpPr>
        <p:spPr>
          <a:xfrm>
            <a:off x="3509264" y="2092325"/>
            <a:ext cx="3429000" cy="769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4401" b="0" dirty="0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A6E56-4FEF-F6A0-6C77-AAF5F896E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11801" r="37198" b="33811"/>
          <a:stretch/>
        </p:blipFill>
        <p:spPr>
          <a:xfrm>
            <a:off x="1222984" y="5578415"/>
            <a:ext cx="7476516" cy="40011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4C32AF4-C8CE-86F9-9180-56791FE8BD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5" y="5578415"/>
            <a:ext cx="906915" cy="4001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6C4813-F8C4-B384-5BDA-9A2AE63C53B0}"/>
              </a:ext>
            </a:extLst>
          </p:cNvPr>
          <p:cNvGrpSpPr/>
          <p:nvPr userDrawn="1"/>
        </p:nvGrpSpPr>
        <p:grpSpPr>
          <a:xfrm>
            <a:off x="4497202" y="3151556"/>
            <a:ext cx="1698996" cy="365177"/>
            <a:chOff x="4496500" y="3463925"/>
            <a:chExt cx="1698996" cy="3651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CC8FCEE-83EF-6C84-546C-C39B9769D748}"/>
                </a:ext>
              </a:extLst>
            </p:cNvPr>
            <p:cNvGrpSpPr/>
            <p:nvPr/>
          </p:nvGrpSpPr>
          <p:grpSpPr>
            <a:xfrm>
              <a:off x="4843068" y="3463925"/>
              <a:ext cx="1352428" cy="365177"/>
              <a:chOff x="4625975" y="75886"/>
              <a:chExt cx="6067425" cy="1638300"/>
            </a:xfrm>
          </p:grpSpPr>
          <p:pic>
            <p:nvPicPr>
              <p:cNvPr id="11" name="Picture Placeholder 16">
                <a:hlinkClick r:id="rId10" action="ppaction://hlinkfile"/>
                <a:extLst>
                  <a:ext uri="{FF2B5EF4-FFF2-40B4-BE49-F238E27FC236}">
                    <a16:creationId xmlns:a16="http://schemas.microsoft.com/office/drawing/2014/main" id="{49847ED1-3DAE-FBF1-0189-97ABAD4ED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625975" y="75886"/>
                <a:ext cx="1419225" cy="1638300"/>
              </a:xfrm>
              <a:prstGeom prst="rect">
                <a:avLst/>
              </a:prstGeom>
            </p:spPr>
          </p:pic>
          <p:pic>
            <p:nvPicPr>
              <p:cNvPr id="13" name="Picture Placeholder 18">
                <a:hlinkClick r:id="rId13" action="ppaction://hlinkfile"/>
                <a:extLst>
                  <a:ext uri="{FF2B5EF4-FFF2-40B4-BE49-F238E27FC236}">
                    <a16:creationId xmlns:a16="http://schemas.microsoft.com/office/drawing/2014/main" id="{1664B41A-3368-E9D5-2364-9247CFA42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175375" y="75886"/>
                <a:ext cx="1419225" cy="1638300"/>
              </a:xfrm>
              <a:prstGeom prst="rect">
                <a:avLst/>
              </a:prstGeom>
            </p:spPr>
          </p:pic>
          <p:pic>
            <p:nvPicPr>
              <p:cNvPr id="14" name="Picture Placeholder 20">
                <a:hlinkClick r:id="rId16" action="ppaction://hlinkfile"/>
                <a:extLst>
                  <a:ext uri="{FF2B5EF4-FFF2-40B4-BE49-F238E27FC236}">
                    <a16:creationId xmlns:a16="http://schemas.microsoft.com/office/drawing/2014/main" id="{BB9DA7C0-EF44-6BED-AC9B-44275AC3B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724775" y="75886"/>
                <a:ext cx="1419225" cy="1638300"/>
              </a:xfrm>
              <a:prstGeom prst="rect">
                <a:avLst/>
              </a:prstGeom>
            </p:spPr>
          </p:pic>
          <p:pic>
            <p:nvPicPr>
              <p:cNvPr id="15" name="Picture Placeholder 22">
                <a:hlinkClick r:id="rId19" action="ppaction://hlinkfile"/>
                <a:extLst>
                  <a:ext uri="{FF2B5EF4-FFF2-40B4-BE49-F238E27FC236}">
                    <a16:creationId xmlns:a16="http://schemas.microsoft.com/office/drawing/2014/main" id="{3C26E14F-8B2C-F6F1-1BFC-10CEF2D3A82B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9274175" y="75886"/>
                <a:ext cx="1419225" cy="1638300"/>
              </a:xfrm>
              <a:prstGeom prst="rect">
                <a:avLst/>
              </a:prstGeom>
            </p:spPr>
          </p:pic>
        </p:grp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8A8C02B-981D-387E-05ED-C16D141CD80E}"/>
                </a:ext>
              </a:extLst>
            </p:cNvPr>
            <p:cNvSpPr/>
            <p:nvPr/>
          </p:nvSpPr>
          <p:spPr>
            <a:xfrm>
              <a:off x="4496500" y="3463925"/>
              <a:ext cx="316800" cy="363600"/>
            </a:xfrm>
            <a:custGeom>
              <a:avLst/>
              <a:gdLst>
                <a:gd name="connsiteX0" fmla="*/ 705201 w 1423156"/>
                <a:gd name="connsiteY0" fmla="*/ 1638108 h 1641940"/>
                <a:gd name="connsiteX1" fmla="*/ 705201 w 1423156"/>
                <a:gd name="connsiteY1" fmla="*/ 1638108 h 1641940"/>
                <a:gd name="connsiteX2" fmla="*/ 548607 w 1423156"/>
                <a:gd name="connsiteY2" fmla="*/ 1547762 h 1641940"/>
                <a:gd name="connsiteX3" fmla="*/ 548607 w 1423156"/>
                <a:gd name="connsiteY3" fmla="*/ 1547762 h 1641940"/>
                <a:gd name="connsiteX4" fmla="*/ 548607 w 1423156"/>
                <a:gd name="connsiteY4" fmla="*/ 1547762 h 1641940"/>
                <a:gd name="connsiteX5" fmla="*/ 392109 w 1423156"/>
                <a:gd name="connsiteY5" fmla="*/ 1457512 h 1641940"/>
                <a:gd name="connsiteX6" fmla="*/ 392109 w 1423156"/>
                <a:gd name="connsiteY6" fmla="*/ 1457512 h 1641940"/>
                <a:gd name="connsiteX7" fmla="*/ 392109 w 1423156"/>
                <a:gd name="connsiteY7" fmla="*/ 1457512 h 1641940"/>
                <a:gd name="connsiteX8" fmla="*/ 235515 w 1423156"/>
                <a:gd name="connsiteY8" fmla="*/ 1367166 h 1641940"/>
                <a:gd name="connsiteX9" fmla="*/ 235515 w 1423156"/>
                <a:gd name="connsiteY9" fmla="*/ 1367166 h 1641940"/>
                <a:gd name="connsiteX10" fmla="*/ 78920 w 1423156"/>
                <a:gd name="connsiteY10" fmla="*/ 1276916 h 1641940"/>
                <a:gd name="connsiteX11" fmla="*/ 78920 w 1423156"/>
                <a:gd name="connsiteY11" fmla="*/ 1276916 h 1641940"/>
                <a:gd name="connsiteX12" fmla="*/ 78920 w 1423156"/>
                <a:gd name="connsiteY12" fmla="*/ 1276916 h 1641940"/>
                <a:gd name="connsiteX13" fmla="*/ 0 w 1423156"/>
                <a:gd name="connsiteY13" fmla="*/ 1231408 h 1641940"/>
                <a:gd name="connsiteX14" fmla="*/ 0 w 1423156"/>
                <a:gd name="connsiteY14" fmla="*/ 410150 h 1641940"/>
                <a:gd name="connsiteX15" fmla="*/ 263516 w 1423156"/>
                <a:gd name="connsiteY15" fmla="*/ 258200 h 1641940"/>
                <a:gd name="connsiteX16" fmla="*/ 263516 w 1423156"/>
                <a:gd name="connsiteY16" fmla="*/ 258200 h 1641940"/>
                <a:gd name="connsiteX17" fmla="*/ 386931 w 1423156"/>
                <a:gd name="connsiteY17" fmla="*/ 186920 h 1641940"/>
                <a:gd name="connsiteX18" fmla="*/ 387027 w 1423156"/>
                <a:gd name="connsiteY18" fmla="*/ 186920 h 1641940"/>
                <a:gd name="connsiteX19" fmla="*/ 387027 w 1423156"/>
                <a:gd name="connsiteY19" fmla="*/ 186920 h 1641940"/>
                <a:gd name="connsiteX20" fmla="*/ 711051 w 1423156"/>
                <a:gd name="connsiteY20" fmla="*/ 0 h 1641940"/>
                <a:gd name="connsiteX21" fmla="*/ 712585 w 1423156"/>
                <a:gd name="connsiteY21" fmla="*/ 0 h 1641940"/>
                <a:gd name="connsiteX22" fmla="*/ 809630 w 1423156"/>
                <a:gd name="connsiteY22" fmla="*/ 55951 h 1641940"/>
                <a:gd name="connsiteX23" fmla="*/ 809630 w 1423156"/>
                <a:gd name="connsiteY23" fmla="*/ 55951 h 1641940"/>
                <a:gd name="connsiteX24" fmla="*/ 1146983 w 1423156"/>
                <a:gd name="connsiteY24" fmla="*/ 250535 h 1641940"/>
                <a:gd name="connsiteX25" fmla="*/ 1146983 w 1423156"/>
                <a:gd name="connsiteY25" fmla="*/ 250535 h 1641940"/>
                <a:gd name="connsiteX26" fmla="*/ 1146983 w 1423156"/>
                <a:gd name="connsiteY26" fmla="*/ 250535 h 1641940"/>
                <a:gd name="connsiteX27" fmla="*/ 1423157 w 1423156"/>
                <a:gd name="connsiteY27" fmla="*/ 409862 h 1641940"/>
                <a:gd name="connsiteX28" fmla="*/ 1423157 w 1423156"/>
                <a:gd name="connsiteY28" fmla="*/ 1231695 h 1641940"/>
                <a:gd name="connsiteX29" fmla="*/ 1331482 w 1423156"/>
                <a:gd name="connsiteY29" fmla="*/ 1284485 h 1641940"/>
                <a:gd name="connsiteX30" fmla="*/ 1331482 w 1423156"/>
                <a:gd name="connsiteY30" fmla="*/ 1284485 h 1641940"/>
                <a:gd name="connsiteX31" fmla="*/ 1331482 w 1423156"/>
                <a:gd name="connsiteY31" fmla="*/ 1284581 h 1641940"/>
                <a:gd name="connsiteX32" fmla="*/ 1174984 w 1423156"/>
                <a:gd name="connsiteY32" fmla="*/ 1374831 h 1641940"/>
                <a:gd name="connsiteX33" fmla="*/ 1174984 w 1423156"/>
                <a:gd name="connsiteY33" fmla="*/ 1374831 h 1641940"/>
                <a:gd name="connsiteX34" fmla="*/ 1174984 w 1423156"/>
                <a:gd name="connsiteY34" fmla="*/ 1374831 h 1641940"/>
                <a:gd name="connsiteX35" fmla="*/ 1018390 w 1423156"/>
                <a:gd name="connsiteY35" fmla="*/ 1465081 h 1641940"/>
                <a:gd name="connsiteX36" fmla="*/ 1018390 w 1423156"/>
                <a:gd name="connsiteY36" fmla="*/ 1465081 h 1641940"/>
                <a:gd name="connsiteX37" fmla="*/ 1018390 w 1423156"/>
                <a:gd name="connsiteY37" fmla="*/ 1465177 h 1641940"/>
                <a:gd name="connsiteX38" fmla="*/ 861796 w 1423156"/>
                <a:gd name="connsiteY38" fmla="*/ 1555427 h 1641940"/>
                <a:gd name="connsiteX39" fmla="*/ 711818 w 1423156"/>
                <a:gd name="connsiteY39" fmla="*/ 1641941 h 164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23156" h="1641940">
                  <a:moveTo>
                    <a:pt x="705201" y="1638108"/>
                  </a:moveTo>
                  <a:lnTo>
                    <a:pt x="705201" y="1638108"/>
                  </a:lnTo>
                  <a:lnTo>
                    <a:pt x="548607" y="1547762"/>
                  </a:lnTo>
                  <a:lnTo>
                    <a:pt x="548607" y="1547762"/>
                  </a:lnTo>
                  <a:lnTo>
                    <a:pt x="548607" y="1547762"/>
                  </a:lnTo>
                  <a:lnTo>
                    <a:pt x="392109" y="1457512"/>
                  </a:lnTo>
                  <a:lnTo>
                    <a:pt x="392109" y="1457512"/>
                  </a:lnTo>
                  <a:lnTo>
                    <a:pt x="392109" y="1457512"/>
                  </a:lnTo>
                  <a:lnTo>
                    <a:pt x="235515" y="1367166"/>
                  </a:lnTo>
                  <a:lnTo>
                    <a:pt x="235515" y="1367166"/>
                  </a:lnTo>
                  <a:lnTo>
                    <a:pt x="78920" y="1276916"/>
                  </a:lnTo>
                  <a:lnTo>
                    <a:pt x="78920" y="1276916"/>
                  </a:lnTo>
                  <a:lnTo>
                    <a:pt x="78920" y="1276916"/>
                  </a:lnTo>
                  <a:lnTo>
                    <a:pt x="0" y="1231408"/>
                  </a:lnTo>
                  <a:lnTo>
                    <a:pt x="0" y="410150"/>
                  </a:lnTo>
                  <a:lnTo>
                    <a:pt x="263516" y="258200"/>
                  </a:lnTo>
                  <a:lnTo>
                    <a:pt x="263516" y="258200"/>
                  </a:lnTo>
                  <a:lnTo>
                    <a:pt x="386931" y="186920"/>
                  </a:lnTo>
                  <a:lnTo>
                    <a:pt x="387027" y="186920"/>
                  </a:lnTo>
                  <a:lnTo>
                    <a:pt x="387027" y="186920"/>
                  </a:lnTo>
                  <a:lnTo>
                    <a:pt x="711051" y="0"/>
                  </a:lnTo>
                  <a:lnTo>
                    <a:pt x="712585" y="0"/>
                  </a:lnTo>
                  <a:lnTo>
                    <a:pt x="809630" y="55951"/>
                  </a:lnTo>
                  <a:lnTo>
                    <a:pt x="809630" y="55951"/>
                  </a:lnTo>
                  <a:lnTo>
                    <a:pt x="1146983" y="250535"/>
                  </a:lnTo>
                  <a:lnTo>
                    <a:pt x="1146983" y="250535"/>
                  </a:lnTo>
                  <a:lnTo>
                    <a:pt x="1146983" y="250535"/>
                  </a:lnTo>
                  <a:lnTo>
                    <a:pt x="1423157" y="409862"/>
                  </a:lnTo>
                  <a:lnTo>
                    <a:pt x="1423157" y="1231695"/>
                  </a:lnTo>
                  <a:lnTo>
                    <a:pt x="1331482" y="1284485"/>
                  </a:lnTo>
                  <a:lnTo>
                    <a:pt x="1331482" y="1284485"/>
                  </a:lnTo>
                  <a:lnTo>
                    <a:pt x="1331482" y="1284581"/>
                  </a:lnTo>
                  <a:lnTo>
                    <a:pt x="1174984" y="1374831"/>
                  </a:lnTo>
                  <a:lnTo>
                    <a:pt x="1174984" y="1374831"/>
                  </a:lnTo>
                  <a:lnTo>
                    <a:pt x="1174984" y="1374831"/>
                  </a:lnTo>
                  <a:lnTo>
                    <a:pt x="1018390" y="1465081"/>
                  </a:lnTo>
                  <a:lnTo>
                    <a:pt x="1018390" y="1465081"/>
                  </a:lnTo>
                  <a:lnTo>
                    <a:pt x="1018390" y="1465177"/>
                  </a:lnTo>
                  <a:lnTo>
                    <a:pt x="861796" y="1555427"/>
                  </a:lnTo>
                  <a:lnTo>
                    <a:pt x="711818" y="1641941"/>
                  </a:lnTo>
                  <a:close/>
                </a:path>
              </a:pathLst>
            </a:custGeom>
            <a:gradFill>
              <a:gsLst>
                <a:gs pos="0">
                  <a:srgbClr val="46B9B3"/>
                </a:gs>
                <a:gs pos="50000">
                  <a:srgbClr val="3A80A4"/>
                </a:gs>
                <a:gs pos="100000">
                  <a:srgbClr val="2F4896"/>
                </a:gs>
              </a:gsLst>
              <a:lin ang="7421460" scaled="1"/>
            </a:gradFill>
            <a:ln w="9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10" name="Picture 9" descr="A blue globe with grids&#10;&#10;Description automatically generated">
              <a:extLst>
                <a:ext uri="{FF2B5EF4-FFF2-40B4-BE49-F238E27FC236}">
                  <a16:creationId xmlns:a16="http://schemas.microsoft.com/office/drawing/2014/main" id="{F16D9F9C-7AF2-F1D1-3F51-8CB4B41FA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3879" y="3524376"/>
              <a:ext cx="214658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218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576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1pPr>
      <a:lvl2pPr marL="74299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2pPr>
      <a:lvl3pPr marL="120022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3pPr>
      <a:lvl4pPr marL="1657461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4pPr>
      <a:lvl5pPr marL="2114691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30">
        <a:defRPr>
          <a:latin typeface="+mn-lt"/>
          <a:ea typeface="+mn-ea"/>
          <a:cs typeface="+mn-cs"/>
        </a:defRPr>
      </a:lvl2pPr>
      <a:lvl3pPr marL="914462">
        <a:defRPr>
          <a:latin typeface="+mn-lt"/>
          <a:ea typeface="+mn-ea"/>
          <a:cs typeface="+mn-cs"/>
        </a:defRPr>
      </a:lvl3pPr>
      <a:lvl4pPr marL="1371692">
        <a:defRPr>
          <a:latin typeface="+mn-lt"/>
          <a:ea typeface="+mn-ea"/>
          <a:cs typeface="+mn-cs"/>
        </a:defRPr>
      </a:lvl4pPr>
      <a:lvl5pPr marL="1828920">
        <a:defRPr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99BD83-0CEF-479C-B1DA-712D76E1EC78}"/>
              </a:ext>
            </a:extLst>
          </p:cNvPr>
          <p:cNvSpPr/>
          <p:nvPr userDrawn="1"/>
        </p:nvSpPr>
        <p:spPr>
          <a:xfrm>
            <a:off x="4" y="5528697"/>
            <a:ext cx="10693400" cy="48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0ADBF4E-6C8C-41AA-9B07-1CD673F42E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5702" y="5655108"/>
            <a:ext cx="1371599" cy="27784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98F5B88-9C98-47A4-B369-D92B70EC7E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17900" y="818786"/>
            <a:ext cx="3429000" cy="1252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369B26-DB54-464F-8538-9E7497AE885A}"/>
              </a:ext>
            </a:extLst>
          </p:cNvPr>
          <p:cNvSpPr txBox="1"/>
          <p:nvPr userDrawn="1"/>
        </p:nvSpPr>
        <p:spPr>
          <a:xfrm>
            <a:off x="3517900" y="2237155"/>
            <a:ext cx="3429000" cy="769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4401" b="0" dirty="0">
                <a:solidFill>
                  <a:srgbClr val="00CAB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A6E56-4FEF-F6A0-6C77-AAF5F896E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11801" r="37198" b="33811"/>
          <a:stretch/>
        </p:blipFill>
        <p:spPr>
          <a:xfrm>
            <a:off x="1222984" y="5578415"/>
            <a:ext cx="7476516" cy="40011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4C32AF4-C8CE-86F9-9180-56791FE8BD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5" y="5578415"/>
            <a:ext cx="906915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576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1pPr>
      <a:lvl2pPr marL="74299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2pPr>
      <a:lvl3pPr marL="1200229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3pPr>
      <a:lvl4pPr marL="1657461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4pPr>
      <a:lvl5pPr marL="2114691" indent="-285769">
        <a:buFont typeface="Arial" panose="020B0604020202020204" pitchFamily="34" charset="0"/>
        <a:buChar char="•"/>
        <a:defRPr>
          <a:solidFill>
            <a:srgbClr val="4A923E"/>
          </a:solidFill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30">
        <a:defRPr>
          <a:latin typeface="+mn-lt"/>
          <a:ea typeface="+mn-ea"/>
          <a:cs typeface="+mn-cs"/>
        </a:defRPr>
      </a:lvl2pPr>
      <a:lvl3pPr marL="914462">
        <a:defRPr>
          <a:latin typeface="+mn-lt"/>
          <a:ea typeface="+mn-ea"/>
          <a:cs typeface="+mn-cs"/>
        </a:defRPr>
      </a:lvl3pPr>
      <a:lvl4pPr marL="1371692">
        <a:defRPr>
          <a:latin typeface="+mn-lt"/>
          <a:ea typeface="+mn-ea"/>
          <a:cs typeface="+mn-cs"/>
        </a:defRPr>
      </a:lvl4pPr>
      <a:lvl5pPr marL="1828920">
        <a:defRPr>
          <a:latin typeface="+mn-lt"/>
          <a:ea typeface="+mn-ea"/>
          <a:cs typeface="+mn-cs"/>
        </a:defRPr>
      </a:lvl5pPr>
      <a:lvl6pPr marL="2286152">
        <a:defRPr>
          <a:latin typeface="+mn-lt"/>
          <a:ea typeface="+mn-ea"/>
          <a:cs typeface="+mn-cs"/>
        </a:defRPr>
      </a:lvl6pPr>
      <a:lvl7pPr marL="2743383">
        <a:defRPr>
          <a:latin typeface="+mn-lt"/>
          <a:ea typeface="+mn-ea"/>
          <a:cs typeface="+mn-cs"/>
        </a:defRPr>
      </a:lvl7pPr>
      <a:lvl8pPr marL="3200613">
        <a:defRPr>
          <a:latin typeface="+mn-lt"/>
          <a:ea typeface="+mn-ea"/>
          <a:cs typeface="+mn-cs"/>
        </a:defRPr>
      </a:lvl8pPr>
      <a:lvl9pPr marL="365784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www.nature.com/articles/s43588-022-00249-6#article-info" TargetMode="External"/><Relationship Id="rId7" Type="http://schemas.openxmlformats.org/officeDocument/2006/relationships/hyperlink" Target="https://bmcbioinformatics.biomedcentral.com/articles/10.1186/s12859-023-05577-6" TargetMode="External"/><Relationship Id="rId2" Type="http://schemas.openxmlformats.org/officeDocument/2006/relationships/hyperlink" Target="https://www.nature.com/articles/s41467-021-22555-9#further-readin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orxiv.org/content/10.1101/2023.11.24.568626v1" TargetMode="External"/><Relationship Id="rId5" Type="http://schemas.openxmlformats.org/officeDocument/2006/relationships/hyperlink" Target="https://pubs.acs.org/doi/10.1021/acs.jcim.3c00713" TargetMode="External"/><Relationship Id="rId4" Type="http://schemas.openxmlformats.org/officeDocument/2006/relationships/hyperlink" Target="https://www.nature.com/articles/s41598-021-85629-0" TargetMode="External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5.wdp"/><Relationship Id="rId7" Type="http://schemas.openxmlformats.org/officeDocument/2006/relationships/hyperlink" Target="https://www.nature.com/articles/s41598-021-85629-0#Sec9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hyperlink" Target="https://www.nature.com/articles/s43588-022-00249-6" TargetMode="External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17/06/relationships/model3d" Target="../media/model3d1.glb"/><Relationship Id="rId7" Type="http://schemas.openxmlformats.org/officeDocument/2006/relationships/image" Target="../media/image6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emf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59.png"/><Relationship Id="rId7" Type="http://schemas.openxmlformats.org/officeDocument/2006/relationships/image" Target="../media/image6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emf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ujirebio.com/en/products-solutions/lumipulse-g600ii" TargetMode="External"/><Relationship Id="rId3" Type="http://schemas.openxmlformats.org/officeDocument/2006/relationships/image" Target="../media/image69.jpeg"/><Relationship Id="rId7" Type="http://schemas.openxmlformats.org/officeDocument/2006/relationships/image" Target="../media/image71.jpeg"/><Relationship Id="rId2" Type="http://schemas.openxmlformats.org/officeDocument/2006/relationships/hyperlink" Target="https://www.jmkyriakidis.gr/wp-content/uploads/2021/07/A7R09310-Edit.jp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jmkyriakidis.gr/wp-content/uploads/2021/08/A7R09382.jpg" TargetMode="External"/><Relationship Id="rId11" Type="http://schemas.microsoft.com/office/2007/relationships/hdphoto" Target="../media/hdphoto7.wdp"/><Relationship Id="rId5" Type="http://schemas.openxmlformats.org/officeDocument/2006/relationships/image" Target="../media/image70.jpeg"/><Relationship Id="rId10" Type="http://schemas.openxmlformats.org/officeDocument/2006/relationships/image" Target="../media/image59.png"/><Relationship Id="rId4" Type="http://schemas.openxmlformats.org/officeDocument/2006/relationships/hyperlink" Target="https://www.jmkyriakidis.gr/wp-content/uploads/2021/08/A7R09328.jpg" TargetMode="External"/><Relationship Id="rId9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30.png"/><Relationship Id="rId18" Type="http://schemas.openxmlformats.org/officeDocument/2006/relationships/hyperlink" Target="linkedin%20link" TargetMode="External"/><Relationship Id="rId3" Type="http://schemas.openxmlformats.org/officeDocument/2006/relationships/image" Target="../media/image77.png"/><Relationship Id="rId21" Type="http://schemas.openxmlformats.org/officeDocument/2006/relationships/hyperlink" Target="facebook%20link" TargetMode="External"/><Relationship Id="rId7" Type="http://schemas.openxmlformats.org/officeDocument/2006/relationships/image" Target="../media/image81.png"/><Relationship Id="rId12" Type="http://schemas.openxmlformats.org/officeDocument/2006/relationships/hyperlink" Target="youtube%20link" TargetMode="External"/><Relationship Id="rId17" Type="http://schemas.openxmlformats.org/officeDocument/2006/relationships/image" Target="../media/image33.svg"/><Relationship Id="rId2" Type="http://schemas.openxmlformats.org/officeDocument/2006/relationships/image" Target="../media/image76.png"/><Relationship Id="rId16" Type="http://schemas.openxmlformats.org/officeDocument/2006/relationships/image" Target="../media/image32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38.png"/><Relationship Id="rId5" Type="http://schemas.openxmlformats.org/officeDocument/2006/relationships/image" Target="../media/image79.png"/><Relationship Id="rId15" Type="http://schemas.openxmlformats.org/officeDocument/2006/relationships/hyperlink" Target="x%20link" TargetMode="External"/><Relationship Id="rId23" Type="http://schemas.openxmlformats.org/officeDocument/2006/relationships/image" Target="../media/image37.svg"/><Relationship Id="rId10" Type="http://schemas.openxmlformats.org/officeDocument/2006/relationships/image" Target="../media/image84.png"/><Relationship Id="rId19" Type="http://schemas.openxmlformats.org/officeDocument/2006/relationships/image" Target="../media/image3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31.svg"/><Relationship Id="rId2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1.jpeg"/><Relationship Id="rId12" Type="http://schemas.openxmlformats.org/officeDocument/2006/relationships/image" Target="../media/image4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openxmlformats.org/officeDocument/2006/relationships/image" Target="../media/image44.jpeg"/><Relationship Id="rId5" Type="http://schemas.openxmlformats.org/officeDocument/2006/relationships/diagramColors" Target="../diagrams/colors2.xml"/><Relationship Id="rId10" Type="http://schemas.openxmlformats.org/officeDocument/2006/relationships/hyperlink" Target="https://www.researchgate.net/profile/Jean-Jacques-Toulme" TargetMode="Externa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3.jpe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927F79-2AD0-4FF2-A419-D2BA538F6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304" y="4149725"/>
            <a:ext cx="4571999" cy="369332"/>
          </a:xfr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Makis Angelakeris, Professor, Physics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C0C8A13-4D68-4787-856F-ADE7DB2063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2304" y="4557980"/>
            <a:ext cx="7745072" cy="386124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dirty="0">
                <a:ea typeface="Calibri"/>
                <a:cs typeface="Calibri"/>
              </a:rPr>
              <a:t>Aristotle University of Thessaloniki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D415BD8-7452-474A-BF42-A389BFFFED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Project Meeting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01B3162-42EB-4306-BC50-A86649A1EF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17-18/04/2024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8D74A1-7A51-446A-8C36-33EB5F2BCE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Barcelona, Spain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7B59978-DC32-4704-A642-11EFAF3C19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304" y="3488750"/>
            <a:ext cx="9726635" cy="584775"/>
          </a:xfr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/>
              <a:t>Progress on WP2 – </a:t>
            </a:r>
            <a:r>
              <a:rPr lang="en-US" sz="2400" b="0" dirty="0">
                <a:ea typeface="+mn-lt"/>
                <a:cs typeface="+mn-lt"/>
              </a:rPr>
              <a:t>Biomarkers binding and quantitative analysis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88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94615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2.1: Identification, synthesis, and evaluation of Aptamers for AD protein biomarkers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Implementation and overall progress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52BD3-43CE-F4F4-1744-7036FF7A9AEB}"/>
              </a:ext>
            </a:extLst>
          </p:cNvPr>
          <p:cNvSpPr txBox="1"/>
          <p:nvPr/>
        </p:nvSpPr>
        <p:spPr>
          <a:xfrm>
            <a:off x="165100" y="1676419"/>
            <a:ext cx="10210800" cy="184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Identification of aptamers for AD protein biomarkers (indicatively Aβ</a:t>
            </a:r>
            <a:r>
              <a:rPr lang="en-GB" sz="2000" baseline="-25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1-40</a:t>
            </a:r>
            <a:r>
              <a:rPr lang="en-GB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, Aβ</a:t>
            </a:r>
            <a:r>
              <a:rPr lang="en-GB" sz="2000" baseline="-25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1-42</a:t>
            </a:r>
            <a:r>
              <a:rPr lang="en-GB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, tau</a:t>
            </a:r>
            <a:r>
              <a:rPr lang="en-GB" sz="2000" baseline="-25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181</a:t>
            </a:r>
            <a:r>
              <a:rPr lang="en-GB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, tau</a:t>
            </a:r>
            <a:r>
              <a:rPr lang="en-GB" sz="2000" baseline="-25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217</a:t>
            </a:r>
            <a:r>
              <a:rPr lang="en-GB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tau</a:t>
            </a:r>
            <a:r>
              <a:rPr lang="en-GB" sz="2000" baseline="-25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231</a:t>
            </a:r>
            <a:r>
              <a:rPr lang="en-GB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, NFL, GFAP) through a literature review and search in databases for all the available sequences of DNA aptamers. </a:t>
            </a:r>
            <a:endParaRPr lang="el-GR" sz="2000" i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1" name="Picture 2" descr="Work In Progress Icon Images – Browse 153,063 Stock Photos, Vectors, and  Video | Adobe Stock">
            <a:extLst>
              <a:ext uri="{FF2B5EF4-FFF2-40B4-BE49-F238E27FC236}">
                <a16:creationId xmlns:a16="http://schemas.microsoft.com/office/drawing/2014/main" id="{9D8841E5-840B-5D48-CC28-CC390997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" y="77869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9">
            <a:extLst>
              <a:ext uri="{FF2B5EF4-FFF2-40B4-BE49-F238E27FC236}">
                <a16:creationId xmlns:a16="http://schemas.microsoft.com/office/drawing/2014/main" id="{4B7C6C67-54F9-31A1-7092-1935C6490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706" y="1757"/>
            <a:ext cx="1522694" cy="8573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47003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94615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2.1: Identification, synthesis, and evaluation of Aptamers for AD protein biomarkers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Implementation and overall progress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54BC3-A36D-C741-2D0F-81C1B264E08D}"/>
              </a:ext>
            </a:extLst>
          </p:cNvPr>
          <p:cNvSpPr txBox="1"/>
          <p:nvPr/>
        </p:nvSpPr>
        <p:spPr>
          <a:xfrm>
            <a:off x="1588634" y="1329741"/>
            <a:ext cx="4606902" cy="962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0940" indent="-390940">
              <a:buAutoNum type="arabicPeriod"/>
            </a:pPr>
            <a:r>
              <a:rPr lang="en-GB" dirty="0"/>
              <a:t>Surface Plasmon Resonance (SPR)</a:t>
            </a:r>
          </a:p>
          <a:p>
            <a:pPr marL="390940" indent="-390940">
              <a:buAutoNum type="arabicPeriod"/>
            </a:pPr>
            <a:r>
              <a:rPr lang="en-GB" dirty="0"/>
              <a:t>Bio-layer Interferometry (BLI)</a:t>
            </a:r>
          </a:p>
          <a:p>
            <a:pPr marL="390940" indent="-390940">
              <a:buAutoNum type="arabicPeriod"/>
            </a:pPr>
            <a:r>
              <a:rPr lang="en-GB" dirty="0"/>
              <a:t>Electrophoretic mobility shift assay (EMSA</a:t>
            </a:r>
            <a:r>
              <a:rPr lang="en-GB" sz="2052" dirty="0"/>
              <a:t>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71CC29E-34AD-8E2B-5476-7A3BD2D6A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" t="26623" r="71484" b="14936"/>
          <a:stretch/>
        </p:blipFill>
        <p:spPr bwMode="auto">
          <a:xfrm>
            <a:off x="522978" y="4480610"/>
            <a:ext cx="3008208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">
            <a:extLst>
              <a:ext uri="{FF2B5EF4-FFF2-40B4-BE49-F238E27FC236}">
                <a16:creationId xmlns:a16="http://schemas.microsoft.com/office/drawing/2014/main" id="{D2E66DE6-EDE9-573A-BB4A-F2D876BEC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520" t="4115" r="-1" b="-115"/>
          <a:stretch/>
        </p:blipFill>
        <p:spPr>
          <a:xfrm>
            <a:off x="336355" y="2402244"/>
            <a:ext cx="3381454" cy="1876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9C2935-1274-911E-7E40-C079095E1E50}"/>
              </a:ext>
            </a:extLst>
          </p:cNvPr>
          <p:cNvSpPr txBox="1"/>
          <p:nvPr/>
        </p:nvSpPr>
        <p:spPr>
          <a:xfrm>
            <a:off x="1554351" y="869265"/>
            <a:ext cx="10676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alibri Light"/>
                <a:ea typeface="Calibri Light"/>
                <a:cs typeface="Calibri Light"/>
              </a:rPr>
              <a:t>Binding/affinity evaluation of literature aptamers with A</a:t>
            </a:r>
            <a:r>
              <a:rPr lang="el-GR" sz="2400" b="1" dirty="0">
                <a:solidFill>
                  <a:srgbClr val="7030A0"/>
                </a:solidFill>
                <a:latin typeface="Calibri Light"/>
                <a:ea typeface="Calibri Light"/>
                <a:cs typeface="Calibri Light"/>
              </a:rPr>
              <a:t>β </a:t>
            </a:r>
            <a:r>
              <a:rPr lang="en-US" sz="2400" b="1" dirty="0">
                <a:solidFill>
                  <a:srgbClr val="7030A0"/>
                </a:solidFill>
                <a:latin typeface="Calibri Light"/>
                <a:ea typeface="Calibri Light"/>
                <a:cs typeface="Calibri Light"/>
              </a:rPr>
              <a:t>peptides by-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10" name="Right Arrow 8">
            <a:extLst>
              <a:ext uri="{FF2B5EF4-FFF2-40B4-BE49-F238E27FC236}">
                <a16:creationId xmlns:a16="http://schemas.microsoft.com/office/drawing/2014/main" id="{9C9ADDD4-4463-3F96-9DF2-D7E3F39198B3}"/>
              </a:ext>
            </a:extLst>
          </p:cNvPr>
          <p:cNvSpPr/>
          <p:nvPr/>
        </p:nvSpPr>
        <p:spPr>
          <a:xfrm>
            <a:off x="3959777" y="3117533"/>
            <a:ext cx="298331" cy="248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2">
            <a:extLst>
              <a:ext uri="{FF2B5EF4-FFF2-40B4-BE49-F238E27FC236}">
                <a16:creationId xmlns:a16="http://schemas.microsoft.com/office/drawing/2014/main" id="{380CC040-0506-8EAA-8F48-7EB6AF5FF50C}"/>
              </a:ext>
            </a:extLst>
          </p:cNvPr>
          <p:cNvSpPr/>
          <p:nvPr/>
        </p:nvSpPr>
        <p:spPr>
          <a:xfrm>
            <a:off x="6593867" y="3128061"/>
            <a:ext cx="274308" cy="2274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BF5496-BDAA-999A-91DD-529DFA17A359}"/>
              </a:ext>
            </a:extLst>
          </p:cNvPr>
          <p:cNvSpPr txBox="1"/>
          <p:nvPr/>
        </p:nvSpPr>
        <p:spPr>
          <a:xfrm>
            <a:off x="6868176" y="1810802"/>
            <a:ext cx="368861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alibri Light"/>
                <a:ea typeface="Calibri Light"/>
                <a:cs typeface="Calibri Light"/>
              </a:rPr>
              <a:t>Start the new aptamer selection</a:t>
            </a:r>
          </a:p>
          <a:p>
            <a:endParaRPr lang="en-US" b="1" dirty="0">
              <a:solidFill>
                <a:srgbClr val="7030A0"/>
              </a:solidFill>
              <a:latin typeface="Calibri Light"/>
              <a:cs typeface="Calibri Light"/>
            </a:endParaRPr>
          </a:p>
          <a:p>
            <a:endParaRPr lang="en-US" b="1" dirty="0">
              <a:solidFill>
                <a:srgbClr val="7030A0"/>
              </a:solidFill>
              <a:latin typeface="Calibri Light"/>
              <a:cs typeface="Calibri Light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Calibri Light"/>
                <a:cs typeface="Calibri Light"/>
              </a:rPr>
              <a:t>Progress so far-</a:t>
            </a:r>
          </a:p>
          <a:p>
            <a:endParaRPr lang="en-US" sz="2400" b="1" dirty="0">
              <a:solidFill>
                <a:srgbClr val="7030A0"/>
              </a:solidFill>
              <a:latin typeface="Calibri Light"/>
              <a:cs typeface="Calibri Light"/>
            </a:endParaRPr>
          </a:p>
          <a:p>
            <a:pPr marL="285750" indent="-285750">
              <a:buClr>
                <a:srgbClr val="7030A0"/>
              </a:buClr>
              <a:buFont typeface="Wingdings" pitchFamily="2" charset="2"/>
              <a:buChar char="v"/>
            </a:pPr>
            <a:r>
              <a:rPr lang="en-US" b="1" dirty="0">
                <a:solidFill>
                  <a:srgbClr val="7030A0"/>
                </a:solidFill>
                <a:latin typeface="Calibri Light"/>
                <a:cs typeface="Calibri Light"/>
              </a:rPr>
              <a:t>Testing of literature aptamers is complete</a:t>
            </a:r>
          </a:p>
          <a:p>
            <a:pPr marL="285750" indent="-285750">
              <a:buClr>
                <a:srgbClr val="7030A0"/>
              </a:buClr>
              <a:buFont typeface="Wingdings" pitchFamily="2" charset="2"/>
              <a:buChar char="v"/>
            </a:pPr>
            <a:endParaRPr lang="en-US" b="1" dirty="0">
              <a:solidFill>
                <a:srgbClr val="7030A0"/>
              </a:solidFill>
              <a:latin typeface="Calibri Light"/>
              <a:cs typeface="Calibri Light"/>
            </a:endParaRPr>
          </a:p>
          <a:p>
            <a:pPr marL="285750" indent="-285750">
              <a:buClr>
                <a:srgbClr val="7030A0"/>
              </a:buClr>
              <a:buFont typeface="Wingdings" pitchFamily="2" charset="2"/>
              <a:buChar char="v"/>
            </a:pPr>
            <a:r>
              <a:rPr lang="en-US" b="1" dirty="0">
                <a:solidFill>
                  <a:srgbClr val="7030A0"/>
                </a:solidFill>
                <a:latin typeface="Calibri Light"/>
                <a:cs typeface="Calibri Light"/>
              </a:rPr>
              <a:t>Aptamer selection underway for A</a:t>
            </a:r>
            <a:r>
              <a:rPr lang="el-GR" b="1" dirty="0">
                <a:solidFill>
                  <a:srgbClr val="7030A0"/>
                </a:solidFill>
                <a:latin typeface="Calibri Light"/>
                <a:cs typeface="Calibri Light"/>
              </a:rPr>
              <a:t>β</a:t>
            </a:r>
            <a:r>
              <a:rPr lang="en-US" b="1" baseline="-25000" dirty="0">
                <a:solidFill>
                  <a:srgbClr val="7030A0"/>
                </a:solidFill>
                <a:latin typeface="Calibri Light"/>
                <a:cs typeface="Calibri Light"/>
              </a:rPr>
              <a:t>40 </a:t>
            </a:r>
            <a:r>
              <a:rPr lang="en-US" b="1" dirty="0">
                <a:solidFill>
                  <a:srgbClr val="7030A0"/>
                </a:solidFill>
                <a:latin typeface="Calibri Light"/>
                <a:cs typeface="Calibri Light"/>
              </a:rPr>
              <a:t>and A</a:t>
            </a:r>
            <a:r>
              <a:rPr lang="el-GR" b="1" dirty="0">
                <a:solidFill>
                  <a:srgbClr val="7030A0"/>
                </a:solidFill>
                <a:latin typeface="Calibri Light"/>
                <a:cs typeface="Calibri Light"/>
              </a:rPr>
              <a:t>β</a:t>
            </a:r>
            <a:r>
              <a:rPr lang="en-US" b="1" baseline="-25000" dirty="0">
                <a:solidFill>
                  <a:srgbClr val="7030A0"/>
                </a:solidFill>
                <a:latin typeface="Calibri Light"/>
                <a:cs typeface="Calibri Light"/>
              </a:rPr>
              <a:t>42 </a:t>
            </a:r>
            <a:endParaRPr lang="en-GB" b="1" baseline="-25000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49D154-4A75-E7FA-EC8D-D4CD41560863}"/>
              </a:ext>
            </a:extLst>
          </p:cNvPr>
          <p:cNvSpPr txBox="1"/>
          <p:nvPr/>
        </p:nvSpPr>
        <p:spPr>
          <a:xfrm>
            <a:off x="4362576" y="2798257"/>
            <a:ext cx="2126823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If no binding/interaction</a:t>
            </a:r>
          </a:p>
          <a:p>
            <a:pPr algn="ctr"/>
            <a:r>
              <a:rPr lang="en-GB" dirty="0"/>
              <a:t>observed</a:t>
            </a:r>
          </a:p>
        </p:txBody>
      </p:sp>
      <p:pic>
        <p:nvPicPr>
          <p:cNvPr id="16" name="Image 9">
            <a:extLst>
              <a:ext uri="{FF2B5EF4-FFF2-40B4-BE49-F238E27FC236}">
                <a16:creationId xmlns:a16="http://schemas.microsoft.com/office/drawing/2014/main" id="{5424E84E-613D-FEBA-8921-8B8767C2A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706" y="1757"/>
            <a:ext cx="1522694" cy="8573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 descr="Work In Progress Icon Images – Browse 153,063 Stock Photos, Vectors, and  Video | Adobe Stock">
            <a:extLst>
              <a:ext uri="{FF2B5EF4-FFF2-40B4-BE49-F238E27FC236}">
                <a16:creationId xmlns:a16="http://schemas.microsoft.com/office/drawing/2014/main" id="{AC8E2317-50BC-BB18-E281-06751F2C3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0" y="897928"/>
            <a:ext cx="1139706" cy="11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32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94615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2.1: Identification, synthesis, and evaluation of Aptamers for AD protein biomarkers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Implementation and overall progress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52BD3-43CE-F4F4-1744-7036FF7A9AEB}"/>
              </a:ext>
            </a:extLst>
          </p:cNvPr>
          <p:cNvSpPr txBox="1"/>
          <p:nvPr/>
        </p:nvSpPr>
        <p:spPr>
          <a:xfrm>
            <a:off x="1610395" y="1644752"/>
            <a:ext cx="7086601" cy="1227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2"/>
            </a:pPr>
            <a:r>
              <a:rPr lang="en-GB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Comparative study of their characteristics together with binding and evaluation techniques proposed. </a:t>
            </a:r>
            <a:endParaRPr lang="el-GR" sz="2000" i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Picture 4" descr="8,976 Next Steps Icon Images, Stock Photos, 3D objects, &amp; Vectors |  Shutterstock">
            <a:extLst>
              <a:ext uri="{FF2B5EF4-FFF2-40B4-BE49-F238E27FC236}">
                <a16:creationId xmlns:a16="http://schemas.microsoft.com/office/drawing/2014/main" id="{492DFE54-83C2-E3A8-96E2-609D5FC45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4356100" y="2987862"/>
            <a:ext cx="1384300" cy="106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9">
            <a:extLst>
              <a:ext uri="{FF2B5EF4-FFF2-40B4-BE49-F238E27FC236}">
                <a16:creationId xmlns:a16="http://schemas.microsoft.com/office/drawing/2014/main" id="{350BD430-41CC-39E2-0C5D-1C376AB02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928" y="4030705"/>
            <a:ext cx="1726322" cy="97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C75BC5C-5A4F-4626-F5B4-501B21161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696" y="4049567"/>
            <a:ext cx="982911" cy="98291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36125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94615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2.1: Identification, synthesis, and evaluation of Aptamers for AD protein biomarkers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Implementation and overall progress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52BD3-43CE-F4F4-1744-7036FF7A9AEB}"/>
              </a:ext>
            </a:extLst>
          </p:cNvPr>
          <p:cNvSpPr txBox="1"/>
          <p:nvPr/>
        </p:nvSpPr>
        <p:spPr>
          <a:xfrm>
            <a:off x="1285272" y="969482"/>
            <a:ext cx="8252428" cy="376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600"/>
              </a:spcBef>
            </a:pPr>
            <a:r>
              <a:rPr lang="en-GB" sz="20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The evolution of the pools will be monitored by NGS sequencing (Next Generation Sequencing), and the sequences analysed with a proprietary algorithm. </a:t>
            </a:r>
          </a:p>
          <a:p>
            <a:pPr algn="just">
              <a:lnSpc>
                <a:spcPct val="200000"/>
              </a:lnSpc>
              <a:spcBef>
                <a:spcPts val="600"/>
              </a:spcBef>
            </a:pPr>
            <a:r>
              <a:rPr lang="en-GB" sz="20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Candidates chosen on the basis of the bioinformatics analysis will be chemically synthesized and their binding to proteins characterized by SPR or BLI (</a:t>
            </a:r>
            <a:r>
              <a:rPr lang="en-US" sz="20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detection of biomolecular interactions in real-time</a:t>
            </a:r>
            <a:r>
              <a:rPr lang="en-GB" sz="20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). </a:t>
            </a:r>
            <a:endParaRPr lang="el-GR" sz="2000" i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48BC9-82B0-0907-693D-32216F3A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547" y="-418"/>
            <a:ext cx="982911" cy="98291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2" descr="Work In Progress Icon Images – Browse 153,063 Stock Photos, Vectors, and  Video | Adobe Stock">
            <a:extLst>
              <a:ext uri="{FF2B5EF4-FFF2-40B4-BE49-F238E27FC236}">
                <a16:creationId xmlns:a16="http://schemas.microsoft.com/office/drawing/2014/main" id="{6C4EAAB6-8145-0D37-119F-3A52F2F5F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6" y="886760"/>
            <a:ext cx="1139706" cy="11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508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94615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2.1: Identification, synthesis, and evaluation of Aptamers for AD protein biomarkers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Implementation and overall progress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52BD3-43CE-F4F4-1744-7036FF7A9AEB}"/>
              </a:ext>
            </a:extLst>
          </p:cNvPr>
          <p:cNvSpPr txBox="1"/>
          <p:nvPr/>
        </p:nvSpPr>
        <p:spPr>
          <a:xfrm>
            <a:off x="50552" y="1241556"/>
            <a:ext cx="2089050" cy="42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The evolution of the pools will be monitored by NGS sequencing (Next Generation Sequencing), and the sequences analysed with a proprietary algorithm. </a:t>
            </a:r>
            <a:endParaRPr lang="el-GR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8B5C656-C93E-873D-DDF3-5F24A6EEC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042206"/>
              </p:ext>
            </p:extLst>
          </p:nvPr>
        </p:nvGraphicFramePr>
        <p:xfrm>
          <a:off x="2248589" y="840817"/>
          <a:ext cx="8394259" cy="4053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68768">
                  <a:extLst>
                    <a:ext uri="{9D8B030D-6E8A-4147-A177-3AD203B41FA5}">
                      <a16:colId xmlns:a16="http://schemas.microsoft.com/office/drawing/2014/main" val="2970213267"/>
                    </a:ext>
                  </a:extLst>
                </a:gridCol>
                <a:gridCol w="1289368">
                  <a:extLst>
                    <a:ext uri="{9D8B030D-6E8A-4147-A177-3AD203B41FA5}">
                      <a16:colId xmlns:a16="http://schemas.microsoft.com/office/drawing/2014/main" val="228115316"/>
                    </a:ext>
                  </a:extLst>
                </a:gridCol>
                <a:gridCol w="1034201">
                  <a:extLst>
                    <a:ext uri="{9D8B030D-6E8A-4147-A177-3AD203B41FA5}">
                      <a16:colId xmlns:a16="http://schemas.microsoft.com/office/drawing/2014/main" val="4175553848"/>
                    </a:ext>
                  </a:extLst>
                </a:gridCol>
                <a:gridCol w="4501922">
                  <a:extLst>
                    <a:ext uri="{9D8B030D-6E8A-4147-A177-3AD203B41FA5}">
                      <a16:colId xmlns:a16="http://schemas.microsoft.com/office/drawing/2014/main" val="3447845247"/>
                    </a:ext>
                  </a:extLst>
                </a:gridCol>
              </a:tblGrid>
              <a:tr h="424283"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Methodology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Functionalities</a:t>
                      </a:r>
                      <a:r>
                        <a:rPr lang="en-IE" sz="1400" b="1" baseline="30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Limitations Rating</a:t>
                      </a:r>
                      <a:r>
                        <a:rPr lang="en-IE" sz="1400" b="1" baseline="30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Suitability</a:t>
                      </a:r>
                      <a:r>
                        <a:rPr lang="en-IE" sz="1400" b="1" baseline="30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3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56841883"/>
                  </a:ext>
                </a:extLst>
              </a:tr>
              <a:tr h="412369">
                <a:tc>
                  <a:txBody>
                    <a:bodyPr/>
                    <a:lstStyle/>
                    <a:p>
                      <a:pPr algn="ctr" fontAlgn="base"/>
                      <a:r>
                        <a:rPr lang="en-IE" sz="1600" dirty="0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MLPD</a:t>
                      </a:r>
                      <a:r>
                        <a:rPr lang="en-IE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fontAlgn="base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fontAlgn="base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fontAlgn="base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Seeking a direct bridge between experimental techniques and computational refinement.</a:t>
                      </a:r>
                      <a:endParaRPr lang="en-IE" sz="1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07489"/>
                  </a:ext>
                </a:extLst>
              </a:tr>
              <a:tr h="412369">
                <a:tc>
                  <a:txBody>
                    <a:bodyPr/>
                    <a:lstStyle/>
                    <a:p>
                      <a:pPr algn="ctr" fontAlgn="base"/>
                      <a:r>
                        <a:rPr lang="en-IE" sz="1600" dirty="0" err="1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RaptGen</a:t>
                      </a:r>
                      <a:r>
                        <a:rPr lang="en-IE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Ideal for exploring novel sequences through generative methods, with a focus on motif representation.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7020083"/>
                  </a:ext>
                </a:extLst>
              </a:tr>
              <a:tr h="412369">
                <a:tc>
                  <a:txBody>
                    <a:bodyPr/>
                    <a:lstStyle/>
                    <a:p>
                      <a:pPr algn="ctr" fontAlgn="base"/>
                      <a:r>
                        <a:rPr lang="en-IE" sz="1600" dirty="0" err="1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AptaNet</a:t>
                      </a:r>
                      <a:r>
                        <a:rPr lang="en-IE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Appropriate for those focusing on predicting interactions without the need to generate novel sequences.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5691206"/>
                  </a:ext>
                </a:extLst>
              </a:tr>
              <a:tr h="412369">
                <a:tc>
                  <a:txBody>
                    <a:bodyPr/>
                    <a:lstStyle/>
                    <a:p>
                      <a:pPr algn="ctr" fontAlgn="base"/>
                      <a:r>
                        <a:rPr lang="en-IE" sz="1600" dirty="0" err="1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APIPred</a:t>
                      </a:r>
                      <a:r>
                        <a:rPr lang="en-IE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Suitable for targeted prediction tasks, though details are less clear compared to others.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0270190"/>
                  </a:ext>
                </a:extLst>
              </a:tr>
              <a:tr h="412369">
                <a:tc>
                  <a:txBody>
                    <a:bodyPr/>
                    <a:lstStyle/>
                    <a:p>
                      <a:pPr algn="ctr" fontAlgn="base"/>
                      <a:r>
                        <a:rPr lang="en-IE" sz="1600" dirty="0" err="1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AptaBERT</a:t>
                      </a:r>
                      <a:r>
                        <a:rPr lang="en-IE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Highly effective for understanding complex interactions and discovering new targets, requires substantial data.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0858869"/>
                  </a:ext>
                </a:extLst>
              </a:tr>
              <a:tr h="57097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 err="1">
                          <a:solidFill>
                            <a:srgbClr val="0070C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AptaTrans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2023</a:t>
                      </a:r>
                      <a:endParaRPr lang="en-IE" sz="1600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Optimized for transforming experimental data into high-affinity candidates, particularly efficient in enhancing the selection process through its unique model-guided mutation strategy.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87441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23AB872-32A1-3384-5CA1-DE22AF88E7EA}"/>
              </a:ext>
            </a:extLst>
          </p:cNvPr>
          <p:cNvSpPr txBox="1"/>
          <p:nvPr/>
        </p:nvSpPr>
        <p:spPr>
          <a:xfrm>
            <a:off x="-2384" y="5445912"/>
            <a:ext cx="1069578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i="1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Table 1</a:t>
            </a:r>
            <a:r>
              <a:rPr lang="en-US" sz="1600" i="1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Evaluation of Functionalities, Limitations, and Suitability of Computational Aptamer Binding Research Methodologies including MLPD, </a:t>
            </a:r>
            <a:r>
              <a:rPr lang="en-US" sz="1600" i="1" dirty="0" err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RaptGen</a:t>
            </a:r>
            <a:r>
              <a:rPr lang="en-US" sz="1600" i="1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AptaNet</a:t>
            </a:r>
            <a:r>
              <a:rPr lang="en-US" sz="1600" i="1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APIPred</a:t>
            </a:r>
            <a:r>
              <a:rPr lang="en-US" sz="1600" i="1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AptaBERT</a:t>
            </a:r>
            <a:r>
              <a:rPr lang="en-US" sz="1600" i="1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and </a:t>
            </a:r>
            <a:r>
              <a:rPr lang="en-US" sz="1600" i="1" dirty="0" err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AptaTrans</a:t>
            </a:r>
            <a:r>
              <a:rPr lang="en-US" sz="1600" i="1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7F8A2-E26F-83C6-EECE-3CAAFCF81715}"/>
              </a:ext>
            </a:extLst>
          </p:cNvPr>
          <p:cNvSpPr txBox="1"/>
          <p:nvPr/>
        </p:nvSpPr>
        <p:spPr>
          <a:xfrm>
            <a:off x="4505778" y="4885190"/>
            <a:ext cx="62842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l"/>
            <a:r>
              <a:rPr lang="en-US" sz="1200" b="1" i="0" baseline="3000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sz="1200" b="1" i="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Functionalities</a:t>
            </a:r>
            <a:r>
              <a:rPr lang="en-US" sz="1200" b="0" i="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are rated as "+", "++", or "+++", with "+++" indicating a high level of functionality.</a:t>
            </a:r>
          </a:p>
          <a:p>
            <a:pPr lvl="2" algn="l"/>
            <a:r>
              <a:rPr lang="en-US" sz="1200" b="1" i="0" baseline="3000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1200" b="1" i="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Limitations Rating</a:t>
            </a:r>
            <a:r>
              <a:rPr lang="en-US" sz="1200" b="0" i="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follows a similar scale, where "+" indicates fewer limitations.</a:t>
            </a:r>
          </a:p>
          <a:p>
            <a:pPr lvl="2" algn="l"/>
            <a:r>
              <a:rPr lang="en-US" sz="1200" b="1" i="0" baseline="3000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1200" b="1" i="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Suitability</a:t>
            </a:r>
            <a:r>
              <a:rPr lang="en-US" sz="1200" b="0" i="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provides a context for which scenario each methodology might be most appropriate.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DEB842-8645-5A80-5A13-BF26F703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21" y="3234"/>
            <a:ext cx="982911" cy="98291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2" descr="Work In Progress Icon Images – Browse 153,063 Stock Photos, Vectors, and  Video | Adobe Stock">
            <a:extLst>
              <a:ext uri="{FF2B5EF4-FFF2-40B4-BE49-F238E27FC236}">
                <a16:creationId xmlns:a16="http://schemas.microsoft.com/office/drawing/2014/main" id="{695566BD-CD1D-C20C-84E3-C3E117C93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732590"/>
            <a:ext cx="752200" cy="75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164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94615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2.1: Identification, synthesis, and evaluation of Aptamers for AD protein biomarkers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Implementation and overall progress </a:t>
            </a:r>
          </a:p>
        </p:txBody>
      </p:sp>
      <p:pic>
        <p:nvPicPr>
          <p:cNvPr id="1028" name="Picture 4" descr="Fig. 1">
            <a:extLst>
              <a:ext uri="{FF2B5EF4-FFF2-40B4-BE49-F238E27FC236}">
                <a16:creationId xmlns:a16="http://schemas.microsoft.com/office/drawing/2014/main" id="{57C0EEF8-54C3-5A0E-284F-FDDF302F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8" y="1040111"/>
            <a:ext cx="4317976" cy="366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5D14E1-CD0D-4D2B-387A-AE1B7E2EA048}"/>
              </a:ext>
            </a:extLst>
          </p:cNvPr>
          <p:cNvSpPr txBox="1"/>
          <p:nvPr/>
        </p:nvSpPr>
        <p:spPr>
          <a:xfrm>
            <a:off x="317500" y="4919798"/>
            <a:ext cx="4876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Generative aptamer discovery using </a:t>
            </a:r>
            <a:r>
              <a:rPr lang="en-US" sz="16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RaptGen</a:t>
            </a:r>
            <a:r>
              <a:rPr lang="en-US" sz="16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IE" sz="16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Picture 12" descr="A diagram of a dna sequence&#10;&#10;Description automatically generated">
            <a:extLst>
              <a:ext uri="{FF2B5EF4-FFF2-40B4-BE49-F238E27FC236}">
                <a16:creationId xmlns:a16="http://schemas.microsoft.com/office/drawing/2014/main" id="{03D32C13-B419-354A-4520-65788D0E1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1349783"/>
            <a:ext cx="5278325" cy="313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EA9826-AEAE-DF53-14A4-723B2F034619}"/>
              </a:ext>
            </a:extLst>
          </p:cNvPr>
          <p:cNvSpPr txBox="1"/>
          <p:nvPr/>
        </p:nvSpPr>
        <p:spPr>
          <a:xfrm>
            <a:off x="5499100" y="4919798"/>
            <a:ext cx="4876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  <a:highlight>
                  <a:srgbClr val="FFFFFF"/>
                </a:highlight>
                <a:latin typeface="Calibri Light" panose="020F0302020204030204" pitchFamily="34" charset="0"/>
                <a:cs typeface="Calibri Light" panose="020F03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schematic overview of the training module of </a:t>
            </a:r>
            <a:r>
              <a:rPr lang="en-US" sz="1600" u="sng" dirty="0" err="1">
                <a:solidFill>
                  <a:srgbClr val="0070C0"/>
                </a:solidFill>
                <a:highlight>
                  <a:srgbClr val="FFFFFF"/>
                </a:highlight>
                <a:latin typeface="Calibri Light" panose="020F0302020204030204" pitchFamily="34" charset="0"/>
                <a:cs typeface="Calibri Light" panose="020F03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AptaNet</a:t>
            </a:r>
            <a:r>
              <a:rPr lang="en-US" sz="1600" u="sng" dirty="0">
                <a:solidFill>
                  <a:srgbClr val="0070C0"/>
                </a:solidFill>
                <a:highlight>
                  <a:srgbClr val="FFFFFF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IE" sz="1600" u="sng" dirty="0">
              <a:solidFill>
                <a:srgbClr val="0070C0"/>
              </a:solidFill>
              <a:highlight>
                <a:srgbClr val="FFFFFF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D23E839-EFEC-E80D-E253-077C1B95D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489" y="-15479"/>
            <a:ext cx="982911" cy="98291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2" name="Picture 2" descr="Work In Progress Icon Images – Browse 153,063 Stock Photos, Vectors, and  Video | Adobe Stock">
            <a:extLst>
              <a:ext uri="{FF2B5EF4-FFF2-40B4-BE49-F238E27FC236}">
                <a16:creationId xmlns:a16="http://schemas.microsoft.com/office/drawing/2014/main" id="{CD4DA0B3-6688-9E43-1DC0-F6D03EB3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488" y="915819"/>
            <a:ext cx="1003679" cy="10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362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94615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2.1: Identification, synthesis, and evaluation of Aptamers for AD protein biomarkers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Implementation and overall progress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52BD3-43CE-F4F4-1744-7036FF7A9AEB}"/>
              </a:ext>
            </a:extLst>
          </p:cNvPr>
          <p:cNvSpPr txBox="1"/>
          <p:nvPr/>
        </p:nvSpPr>
        <p:spPr>
          <a:xfrm>
            <a:off x="393700" y="1787525"/>
            <a:ext cx="8534400" cy="184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3"/>
            </a:pPr>
            <a:r>
              <a:rPr lang="en-GB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Synthesis of up to 5 DNA aptamers per target, with the most robust properties and evaluation for their binding properties and specificity of chosen aptamers. </a:t>
            </a:r>
            <a:endParaRPr lang="el-GR" sz="2000" i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Picture 4" descr="8,976 Next Steps Icon Images, Stock Photos, 3D objects, &amp; Vectors |  Shutterstock">
            <a:extLst>
              <a:ext uri="{FF2B5EF4-FFF2-40B4-BE49-F238E27FC236}">
                <a16:creationId xmlns:a16="http://schemas.microsoft.com/office/drawing/2014/main" id="{492DFE54-83C2-E3A8-96E2-609D5FC45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4813300" y="3100190"/>
            <a:ext cx="1384300" cy="106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9">
            <a:extLst>
              <a:ext uri="{FF2B5EF4-FFF2-40B4-BE49-F238E27FC236}">
                <a16:creationId xmlns:a16="http://schemas.microsoft.com/office/drawing/2014/main" id="{AAC3E908-9A64-DD95-0B48-18EDA452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750" y="4161895"/>
            <a:ext cx="1726322" cy="97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47370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94615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0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2.2: Optimization and functionalization of aptamers 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Implementation and overall progress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C448B4-37D8-3DEE-D24B-34D616418E9D}"/>
              </a:ext>
            </a:extLst>
          </p:cNvPr>
          <p:cNvSpPr txBox="1"/>
          <p:nvPr/>
        </p:nvSpPr>
        <p:spPr>
          <a:xfrm>
            <a:off x="165100" y="906919"/>
            <a:ext cx="10363200" cy="419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Evaluation and optimization of aptamers’ </a:t>
            </a:r>
            <a:r>
              <a:rPr lang="en-GB" sz="20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size. Truncated variants of aptamers will be designed on the basis of their predicted secondary structure, chemically synthesised, and studied with respect to their binding properties (SPR or BLI). 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Aptamers corresponding to the minimal oligonucleotide displaying the properties of the parent aptamer will be further elaborated while one of the 2 fixed flanks of the full-length aptamer may serve for immobilization purposes on MNPs. Such modified aptamers will be evaluated via SPR or BLI protocol. </a:t>
            </a:r>
          </a:p>
          <a:p>
            <a:pPr algn="just">
              <a:lnSpc>
                <a:spcPct val="150000"/>
              </a:lnSpc>
            </a:pPr>
            <a:r>
              <a:rPr lang="en-GB" sz="2000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These binding properties will be used as features to, along with the structure, train a deep learning model aiding length optimization.  </a:t>
            </a:r>
            <a:endParaRPr lang="el-GR" sz="2000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pic>
        <p:nvPicPr>
          <p:cNvPr id="2052" name="Picture 4" descr="8,976 Next Steps Icon Images, Stock Photos, 3D objects, &amp; Vectors |  Shutterstock">
            <a:extLst>
              <a:ext uri="{FF2B5EF4-FFF2-40B4-BE49-F238E27FC236}">
                <a16:creationId xmlns:a16="http://schemas.microsoft.com/office/drawing/2014/main" id="{13213FFF-3131-DDC9-563A-A195BF077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9309100" y="0"/>
            <a:ext cx="1384300" cy="106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tart point icon vector de Stock | Adobe Stock">
            <a:extLst>
              <a:ext uri="{FF2B5EF4-FFF2-40B4-BE49-F238E27FC236}">
                <a16:creationId xmlns:a16="http://schemas.microsoft.com/office/drawing/2014/main" id="{69C3451F-A6EF-3888-ABB6-A6720C2D1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4936" r="14936" b="15344"/>
          <a:stretch/>
        </p:blipFill>
        <p:spPr bwMode="auto">
          <a:xfrm>
            <a:off x="7556500" y="0"/>
            <a:ext cx="838200" cy="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4712B3-ACFA-16D0-3AE9-8665CA805EFB}"/>
              </a:ext>
            </a:extLst>
          </p:cNvPr>
          <p:cNvSpPr txBox="1"/>
          <p:nvPr/>
        </p:nvSpPr>
        <p:spPr>
          <a:xfrm>
            <a:off x="7695602" y="742954"/>
            <a:ext cx="697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M</a:t>
            </a:r>
            <a:r>
              <a:rPr lang="en-US" sz="1800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13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56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99187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0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2.3: Synthesis and characterization of magnetic nanoparticles as carriers and enablers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Implementation and overall progress </a:t>
            </a:r>
          </a:p>
        </p:txBody>
      </p:sp>
      <p:pic>
        <p:nvPicPr>
          <p:cNvPr id="3" name="Picture 2" descr="Work In Progress Icon Images – Browse 153,063 Stock Photos, Vectors, and  Video | Adobe Stock">
            <a:extLst>
              <a:ext uri="{FF2B5EF4-FFF2-40B4-BE49-F238E27FC236}">
                <a16:creationId xmlns:a16="http://schemas.microsoft.com/office/drawing/2014/main" id="{F7E37376-AB49-459B-60A5-30055FE6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694" y="0"/>
            <a:ext cx="1139706" cy="11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5687F17-086E-B939-B7F2-93D08B80AEE7}"/>
              </a:ext>
            </a:extLst>
          </p:cNvPr>
          <p:cNvSpPr txBox="1">
            <a:spLocks/>
          </p:cNvSpPr>
          <p:nvPr/>
        </p:nvSpPr>
        <p:spPr>
          <a:xfrm>
            <a:off x="469900" y="1537886"/>
            <a:ext cx="9829800" cy="3124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en-US" sz="2000" dirty="0"/>
              <a:t>Synthesis of Magnetite (Fe</a:t>
            </a:r>
            <a:r>
              <a:rPr lang="en-US" sz="2000" baseline="-25000" dirty="0"/>
              <a:t>3</a:t>
            </a:r>
            <a:r>
              <a:rPr lang="en-US" sz="2000" dirty="0"/>
              <a:t>O</a:t>
            </a:r>
            <a:r>
              <a:rPr lang="en-US" sz="2000" baseline="-25000" dirty="0"/>
              <a:t>4</a:t>
            </a:r>
            <a:r>
              <a:rPr lang="en-US" sz="2000" dirty="0"/>
              <a:t>) MNPs of different sizes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en-US" sz="2000" dirty="0"/>
              <a:t>Characterization structurally, morphologically, and magnetically (TEM, XRD, VSM)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DDE58F-0782-530C-FC67-153F79710238}"/>
              </a:ext>
            </a:extLst>
          </p:cNvPr>
          <p:cNvSpPr txBox="1"/>
          <p:nvPr/>
        </p:nvSpPr>
        <p:spPr>
          <a:xfrm>
            <a:off x="123567" y="3433397"/>
            <a:ext cx="991870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dirty="0"/>
              <a:t>These hybrid MNPs will be conjugated with the aptamers (1</a:t>
            </a:r>
            <a:r>
              <a:rPr lang="en-US" sz="2000" dirty="0">
                <a:cs typeface="Calibri" panose="020F0502020204030204" pitchFamily="34" charset="0"/>
              </a:rPr>
              <a:t>↔1) </a:t>
            </a:r>
            <a:r>
              <a:rPr lang="en-US" sz="2000" dirty="0"/>
              <a:t>following established protocols and finally purified to be used within the platform. </a:t>
            </a:r>
          </a:p>
        </p:txBody>
      </p:sp>
    </p:spTree>
    <p:extLst>
      <p:ext uri="{BB962C8B-B14F-4D97-AF65-F5344CB8AC3E}">
        <p14:creationId xmlns:p14="http://schemas.microsoft.com/office/powerpoint/2010/main" val="1942974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99187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0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2.3: Synthesis and characterization of magnetic nanoparticles as carriers and enablers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Identity, timeline and overall progress</a:t>
            </a:r>
          </a:p>
        </p:txBody>
      </p:sp>
      <p:pic>
        <p:nvPicPr>
          <p:cNvPr id="3" name="Picture 2" descr="Work In Progress Icon Images – Browse 153,063 Stock Photos, Vectors, and  Video | Adobe Stock">
            <a:extLst>
              <a:ext uri="{FF2B5EF4-FFF2-40B4-BE49-F238E27FC236}">
                <a16:creationId xmlns:a16="http://schemas.microsoft.com/office/drawing/2014/main" id="{F7E37376-AB49-459B-60A5-30055FE6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694" y="0"/>
            <a:ext cx="1139706" cy="11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54F59B43-4692-D11A-1A44-8E94DFD8FF1B}"/>
              </a:ext>
            </a:extLst>
          </p:cNvPr>
          <p:cNvGrpSpPr/>
          <p:nvPr/>
        </p:nvGrpSpPr>
        <p:grpSpPr>
          <a:xfrm>
            <a:off x="126267" y="973639"/>
            <a:ext cx="1620000" cy="1620000"/>
            <a:chOff x="579967" y="1361897"/>
            <a:chExt cx="1182786" cy="1182786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3D Model 4" descr="Dark Gray Sphere">
                  <a:extLst>
                    <a:ext uri="{FF2B5EF4-FFF2-40B4-BE49-F238E27FC236}">
                      <a16:creationId xmlns:a16="http://schemas.microsoft.com/office/drawing/2014/main" id="{E36C3B56-CC0D-C720-C0D8-7F20AD7A04B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79824044"/>
                    </p:ext>
                  </p:extLst>
                </p:nvPr>
              </p:nvGraphicFramePr>
              <p:xfrm rot="16200000">
                <a:off x="705857" y="1470116"/>
                <a:ext cx="966348" cy="966348"/>
              </p:xfrm>
              <a:graphic>
                <a:graphicData uri="http://schemas.microsoft.com/office/drawing/2017/model3d">
                  <am3d:model3d r:embed="rId3">
                    <am3d:spPr>
                      <a:xfrm rot="16200000">
                        <a:off x="0" y="0"/>
                        <a:ext cx="966348" cy="966348"/>
                      </a:xfrm>
                      <a:prstGeom prst="rect">
                        <a:avLst/>
                      </a:prstGeom>
                      <a:ln>
                        <a:noFill/>
                      </a:ln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26608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3D Model 4" descr="Dark Gray Sphere">
                  <a:extLst>
                    <a:ext uri="{FF2B5EF4-FFF2-40B4-BE49-F238E27FC236}">
                      <a16:creationId xmlns:a16="http://schemas.microsoft.com/office/drawing/2014/main" id="{E36C3B56-CC0D-C720-C0D8-7F20AD7A04B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298692" y="1121861"/>
                  <a:ext cx="1323556" cy="1323556"/>
                </a:xfrm>
                <a:prstGeom prst="rect">
                  <a:avLst/>
                </a:prstGeom>
                <a:ln>
                  <a:noFill/>
                </a:ln>
              </p:spPr>
            </p:pic>
          </mc:Fallback>
        </mc:AlternateContent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DA34058E-0715-D3A8-B492-4F392F6FC8CB}"/>
                </a:ext>
              </a:extLst>
            </p:cNvPr>
            <p:cNvSpPr/>
            <p:nvPr/>
          </p:nvSpPr>
          <p:spPr>
            <a:xfrm rot="16200000">
              <a:off x="579967" y="1361897"/>
              <a:ext cx="1182786" cy="1182786"/>
            </a:xfrm>
            <a:prstGeom prst="pie">
              <a:avLst/>
            </a:prstGeom>
            <a:gradFill flip="none" rotWithShape="1">
              <a:gsLst>
                <a:gs pos="0">
                  <a:srgbClr val="FFC000">
                    <a:lumMod val="20000"/>
                    <a:lumOff val="80000"/>
                  </a:srgbClr>
                </a:gs>
                <a:gs pos="37000">
                  <a:srgbClr val="F3EB51"/>
                </a:gs>
                <a:gs pos="58000">
                  <a:srgbClr val="956B24"/>
                </a:gs>
                <a:gs pos="81000">
                  <a:srgbClr val="926622"/>
                </a:gs>
                <a:gs pos="100000">
                  <a:srgbClr val="502D11"/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22">
            <a:extLst>
              <a:ext uri="{FF2B5EF4-FFF2-40B4-BE49-F238E27FC236}">
                <a16:creationId xmlns:a16="http://schemas.microsoft.com/office/drawing/2014/main" id="{C4A21A20-6E07-E8E4-634D-9E6EA1BD8778}"/>
              </a:ext>
            </a:extLst>
          </p:cNvPr>
          <p:cNvGrpSpPr/>
          <p:nvPr/>
        </p:nvGrpSpPr>
        <p:grpSpPr>
          <a:xfrm>
            <a:off x="317957" y="3079493"/>
            <a:ext cx="1335560" cy="1137898"/>
            <a:chOff x="4481782" y="5059250"/>
            <a:chExt cx="1335560" cy="1137898"/>
          </a:xfrm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A89DFC21-6E44-F9EE-AC22-F0C13DAA70A3}"/>
                </a:ext>
              </a:extLst>
            </p:cNvPr>
            <p:cNvGrpSpPr/>
            <p:nvPr/>
          </p:nvGrpSpPr>
          <p:grpSpPr>
            <a:xfrm rot="10800000">
              <a:off x="4481782" y="5059250"/>
              <a:ext cx="1335560" cy="1137898"/>
              <a:chOff x="4402622" y="5073272"/>
              <a:chExt cx="1335560" cy="1137898"/>
            </a:xfrm>
          </p:grpSpPr>
          <p:pic>
            <p:nvPicPr>
              <p:cNvPr id="17" name="Picture 8" descr="321,390 Black Spheres Isolated Royalty-Free Images, Stock Photos &amp; Pictures  | Shutterstock">
                <a:extLst>
                  <a:ext uri="{FF2B5EF4-FFF2-40B4-BE49-F238E27FC236}">
                    <a16:creationId xmlns:a16="http://schemas.microsoft.com/office/drawing/2014/main" id="{AE4AA01A-6741-A663-10D9-FDB23335287E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4402622" y="5073272"/>
                <a:ext cx="1137898" cy="1137898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8" name="Εικόνα 39" descr="Εικόνα που περιέχει στιγμιότυπο οθόνης, σφαίρα, ήλιος&#10;&#10;Περιγραφή που δημιουργήθηκε αυτόματα">
                <a:extLst>
                  <a:ext uri="{FF2B5EF4-FFF2-40B4-BE49-F238E27FC236}">
                    <a16:creationId xmlns:a16="http://schemas.microsoft.com/office/drawing/2014/main" id="{32E8448D-2C1C-AE2D-5ED3-91521D9C7A78}"/>
                  </a:ext>
                </a:extLst>
              </p:cNvPr>
              <p:cNvPicPr/>
              <p:nvPr/>
            </p:nvPicPr>
            <p:blipFill>
              <a:blip r:embed="rId6"/>
              <a:srcRect l="16109" t="14802" r="15941" b="22727"/>
              <a:stretch/>
            </p:blipFill>
            <p:spPr>
              <a:xfrm>
                <a:off x="5154982" y="5385730"/>
                <a:ext cx="583200" cy="57888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E5142E-0AD5-730D-9657-859CB75FCDAD}"/>
                </a:ext>
              </a:extLst>
            </p:cNvPr>
            <p:cNvSpPr txBox="1"/>
            <p:nvPr/>
          </p:nvSpPr>
          <p:spPr>
            <a:xfrm>
              <a:off x="4545287" y="530581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Au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2405D-A03E-1A1A-FCDB-5DFC8E7C36E0}"/>
                </a:ext>
              </a:extLst>
            </p:cNvPr>
            <p:cNvSpPr txBox="1"/>
            <p:nvPr/>
          </p:nvSpPr>
          <p:spPr>
            <a:xfrm>
              <a:off x="4961870" y="5420103"/>
              <a:ext cx="731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Fe</a:t>
              </a:r>
              <a:r>
                <a:rPr lang="en-US" baseline="-25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</a:t>
              </a:r>
              <a:r>
                <a:rPr lang="en-US" baseline="-25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24" name="Picture 25">
            <a:extLst>
              <a:ext uri="{FF2B5EF4-FFF2-40B4-BE49-F238E27FC236}">
                <a16:creationId xmlns:a16="http://schemas.microsoft.com/office/drawing/2014/main" id="{442CBA9B-8E67-0AFE-1D66-6F40D99C1B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0893" b="76374"/>
          <a:stretch/>
        </p:blipFill>
        <p:spPr>
          <a:xfrm rot="5400000">
            <a:off x="373925" y="4548571"/>
            <a:ext cx="1379443" cy="11378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ABAEFFC-1D8D-A384-1DF7-E16376F2126C}"/>
              </a:ext>
            </a:extLst>
          </p:cNvPr>
          <p:cNvSpPr txBox="1"/>
          <p:nvPr/>
        </p:nvSpPr>
        <p:spPr>
          <a:xfrm>
            <a:off x="1084893" y="196553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59DFAC-0BD0-EBFF-707F-75DA4073F4E9}"/>
              </a:ext>
            </a:extLst>
          </p:cNvPr>
          <p:cNvSpPr txBox="1"/>
          <p:nvPr/>
        </p:nvSpPr>
        <p:spPr>
          <a:xfrm>
            <a:off x="389399" y="1354648"/>
            <a:ext cx="7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</a:t>
            </a:r>
            <a:r>
              <a:rPr lang="en-US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760D28-A0B3-061C-A5B3-D4392567ECF0}"/>
              </a:ext>
            </a:extLst>
          </p:cNvPr>
          <p:cNvSpPr txBox="1"/>
          <p:nvPr/>
        </p:nvSpPr>
        <p:spPr>
          <a:xfrm>
            <a:off x="2160613" y="4860674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 </a:t>
            </a:r>
            <a:r>
              <a:rPr lang="en-US" dirty="0"/>
              <a:t>10 nm</a:t>
            </a:r>
          </a:p>
          <a:p>
            <a:r>
              <a:rPr lang="en-US" dirty="0"/>
              <a:t>Z-potential: -50 mV</a:t>
            </a:r>
            <a:endParaRPr lang="el-GR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8E2EED-228F-B3D9-EE00-522F25028977}"/>
              </a:ext>
            </a:extLst>
          </p:cNvPr>
          <p:cNvSpPr txBox="1"/>
          <p:nvPr/>
        </p:nvSpPr>
        <p:spPr>
          <a:xfrm>
            <a:off x="2143863" y="3292327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 </a:t>
            </a:r>
            <a:r>
              <a:rPr lang="en-US" dirty="0"/>
              <a:t>20/4 nm</a:t>
            </a:r>
          </a:p>
          <a:p>
            <a:r>
              <a:rPr lang="en-US" dirty="0"/>
              <a:t>Z-potential: 0 mV</a:t>
            </a:r>
            <a:endParaRPr lang="el-G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A64675-932C-977A-6F11-2B31A86DBB46}"/>
              </a:ext>
            </a:extLst>
          </p:cNvPr>
          <p:cNvSpPr txBox="1"/>
          <p:nvPr/>
        </p:nvSpPr>
        <p:spPr>
          <a:xfrm>
            <a:off x="2132372" y="1400814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 </a:t>
            </a:r>
            <a:r>
              <a:rPr lang="en-US" dirty="0"/>
              <a:t>15/15/30 nm</a:t>
            </a:r>
          </a:p>
          <a:p>
            <a:r>
              <a:rPr lang="en-US" dirty="0"/>
              <a:t>Z-potential: -80 mV</a:t>
            </a:r>
            <a:endParaRPr lang="el-GR" dirty="0"/>
          </a:p>
        </p:txBody>
      </p:sp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E97A0C81-9933-721B-E98F-1EDCA7308E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91" t="8260" r="11888" b="4853"/>
          <a:stretch/>
        </p:blipFill>
        <p:spPr>
          <a:xfrm>
            <a:off x="4959350" y="1138421"/>
            <a:ext cx="5082055" cy="4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2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5480D877-CC9A-41E2-80BB-D864584AE5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0700" y="1651354"/>
            <a:ext cx="6733464" cy="359120"/>
          </a:xfrm>
        </p:spPr>
        <p:txBody>
          <a:bodyPr lIns="91440" tIns="45720" rIns="91440" bIns="45720" anchor="t"/>
          <a:lstStyle/>
          <a:p>
            <a:r>
              <a:rPr lang="en-US" sz="2400" dirty="0">
                <a:ea typeface="+mn-lt"/>
                <a:cs typeface="+mn-lt"/>
              </a:rPr>
              <a:t>Identity</a:t>
            </a:r>
            <a:r>
              <a:rPr lang="en-US" sz="2400" dirty="0"/>
              <a:t>, timeline</a:t>
            </a:r>
            <a:endParaRPr lang="el-GR" sz="2400" dirty="0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F51EB659-8161-4A7D-A6B9-1AFB9A6F51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69555" y="2341971"/>
            <a:ext cx="6733464" cy="359120"/>
          </a:xfrm>
        </p:spPr>
        <p:txBody>
          <a:bodyPr/>
          <a:lstStyle/>
          <a:p>
            <a:r>
              <a:rPr lang="en-US" sz="2400" dirty="0"/>
              <a:t>Implementation and overall progress per task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A071344E-4EAB-411D-AA90-F77F248B68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700" y="2892432"/>
            <a:ext cx="6733464" cy="359120"/>
          </a:xfrm>
        </p:spPr>
        <p:txBody>
          <a:bodyPr lIns="91440" tIns="45720" rIns="91440" bIns="45720" anchor="t"/>
          <a:lstStyle/>
          <a:p>
            <a:r>
              <a:rPr lang="en-US" sz="2400" dirty="0"/>
              <a:t>Issues for discussion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1AEDF6C5-6BED-4B8D-9FD2-3C54BF5550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60700" y="3534491"/>
            <a:ext cx="6733464" cy="359120"/>
          </a:xfrm>
        </p:spPr>
        <p:txBody>
          <a:bodyPr/>
          <a:lstStyle/>
          <a:p>
            <a:r>
              <a:rPr lang="en-US" sz="2400" dirty="0"/>
              <a:t>Questions &amp; Answers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49F64FB-5402-4774-9AD1-3FA6413A9D9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486" b="6486"/>
          <a:stretch>
            <a:fillRect/>
          </a:stretch>
        </p:blipFill>
        <p:spPr>
          <a:xfrm>
            <a:off x="2442061" y="1651451"/>
            <a:ext cx="576000" cy="577649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B0C8E0A-72D5-4001-B256-E064195CE77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486" b="6486"/>
          <a:stretch>
            <a:fillRect/>
          </a:stretch>
        </p:blipFill>
        <p:spPr>
          <a:xfrm>
            <a:off x="2442061" y="2255135"/>
            <a:ext cx="576000" cy="577649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DE090CA-B44D-4EC3-98F2-823FA16398E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667" b="6667"/>
          <a:stretch>
            <a:fillRect/>
          </a:stretch>
        </p:blipFill>
        <p:spPr>
          <a:xfrm>
            <a:off x="2442061" y="2887662"/>
            <a:ext cx="576000" cy="577649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CDB8DD54-20AB-4C87-B7D8-CF49B7839AE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486" b="6486"/>
          <a:stretch>
            <a:fillRect/>
          </a:stretch>
        </p:blipFill>
        <p:spPr>
          <a:xfrm>
            <a:off x="2442061" y="3527768"/>
            <a:ext cx="576000" cy="577649"/>
          </a:xfr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BE980C8-2FC1-4455-ABFB-E946829B5E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442061" y="1651354"/>
            <a:ext cx="576000" cy="577649"/>
          </a:xfrm>
        </p:spPr>
        <p:txBody>
          <a:bodyPr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0A8C87-DA72-A79E-F531-741647A0227F}"/>
              </a:ext>
            </a:extLst>
          </p:cNvPr>
          <p:cNvSpPr txBox="1">
            <a:spLocks/>
          </p:cNvSpPr>
          <p:nvPr/>
        </p:nvSpPr>
        <p:spPr>
          <a:xfrm>
            <a:off x="0" y="-6376"/>
            <a:ext cx="5910448" cy="673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7FA6"/>
                </a:solidFill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22967B3-8675-52BD-BBBF-04723812DB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0" y="1972074"/>
            <a:ext cx="832666" cy="1921537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E851D043-4B4B-F8DF-7C13-EC7E6E707D4A}"/>
              </a:ext>
            </a:extLst>
          </p:cNvPr>
          <p:cNvSpPr txBox="1">
            <a:spLocks/>
          </p:cNvSpPr>
          <p:nvPr/>
        </p:nvSpPr>
        <p:spPr>
          <a:xfrm>
            <a:off x="2442061" y="2255135"/>
            <a:ext cx="576000" cy="57764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3301"/>
              </a:spcAft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2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0793A4E-2B48-0A07-1EF9-217C7CE1C8E3}"/>
              </a:ext>
            </a:extLst>
          </p:cNvPr>
          <p:cNvSpPr txBox="1">
            <a:spLocks/>
          </p:cNvSpPr>
          <p:nvPr/>
        </p:nvSpPr>
        <p:spPr>
          <a:xfrm>
            <a:off x="2442061" y="2892248"/>
            <a:ext cx="576000" cy="57764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3301"/>
              </a:spcAft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3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8C5C02E-3977-E48C-A0CC-BDEA891DC9C6}"/>
              </a:ext>
            </a:extLst>
          </p:cNvPr>
          <p:cNvSpPr txBox="1">
            <a:spLocks/>
          </p:cNvSpPr>
          <p:nvPr/>
        </p:nvSpPr>
        <p:spPr>
          <a:xfrm>
            <a:off x="2442061" y="3534491"/>
            <a:ext cx="576000" cy="57764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3301"/>
              </a:spcAft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99821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103759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0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2.4: Immobilization, Functionalization &amp; Evaluation of Conjugated MNPs/Aptamers/Biomarkers </a:t>
            </a:r>
          </a:p>
          <a:p>
            <a:pPr algn="l"/>
            <a:endParaRPr lang="en-US" sz="2000" dirty="0">
              <a:solidFill>
                <a:srgbClr val="007FA6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Identity, timeline and overall progress</a:t>
            </a:r>
          </a:p>
        </p:txBody>
      </p:sp>
      <p:pic>
        <p:nvPicPr>
          <p:cNvPr id="14" name="Picture 4" descr="8,976 Next Steps Icon Images, Stock Photos, 3D objects, &amp; Vectors |  Shutterstock">
            <a:extLst>
              <a:ext uri="{FF2B5EF4-FFF2-40B4-BE49-F238E27FC236}">
                <a16:creationId xmlns:a16="http://schemas.microsoft.com/office/drawing/2014/main" id="{13A05960-220E-822F-DAEE-0E4B36CF5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9246083" y="704264"/>
            <a:ext cx="1384300" cy="106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t point icon vector de Stock | Adobe Stock">
            <a:extLst>
              <a:ext uri="{FF2B5EF4-FFF2-40B4-BE49-F238E27FC236}">
                <a16:creationId xmlns:a16="http://schemas.microsoft.com/office/drawing/2014/main" id="{864C7943-A06F-BE63-4802-B5C77A3E5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4936" r="14936" b="15344"/>
          <a:stretch/>
        </p:blipFill>
        <p:spPr bwMode="auto">
          <a:xfrm>
            <a:off x="9633433" y="1762291"/>
            <a:ext cx="838200" cy="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F4755-BA02-FC22-9C11-D25494299FAA}"/>
              </a:ext>
            </a:extLst>
          </p:cNvPr>
          <p:cNvSpPr txBox="1"/>
          <p:nvPr/>
        </p:nvSpPr>
        <p:spPr>
          <a:xfrm>
            <a:off x="9772535" y="2505245"/>
            <a:ext cx="697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M</a:t>
            </a:r>
            <a:r>
              <a:rPr lang="en-US" sz="1800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18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E8AE5-A5FD-8CB3-5244-0C7C32E16952}"/>
              </a:ext>
            </a:extLst>
          </p:cNvPr>
          <p:cNvSpPr txBox="1">
            <a:spLocks/>
          </p:cNvSpPr>
          <p:nvPr/>
        </p:nvSpPr>
        <p:spPr>
          <a:xfrm>
            <a:off x="-2384" y="640601"/>
            <a:ext cx="8811874" cy="2039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Blip>
                <a:blip r:embed="rId5"/>
              </a:buBlip>
            </a:pPr>
            <a:r>
              <a:rPr lang="en-US" sz="2000" b="1" dirty="0">
                <a:solidFill>
                  <a:srgbClr val="C00000"/>
                </a:solidFill>
              </a:rPr>
              <a:t>Immobilization of Aptamers on MNPs</a:t>
            </a:r>
            <a:endParaRPr lang="en-US" sz="2000" b="1" strike="sngStrike" dirty="0"/>
          </a:p>
          <a:p>
            <a:pPr marL="457200" lvl="1" indent="0" algn="just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dirty="0"/>
              <a:t>Aptamers immobilization protocols will be tested to optimize their immobilization efficiency on MNPs depending on the size of the MNP and of the aptamers.</a:t>
            </a:r>
          </a:p>
        </p:txBody>
      </p:sp>
      <p:pic>
        <p:nvPicPr>
          <p:cNvPr id="46" name="Εικόνα 45">
            <a:extLst>
              <a:ext uri="{FF2B5EF4-FFF2-40B4-BE49-F238E27FC236}">
                <a16:creationId xmlns:a16="http://schemas.microsoft.com/office/drawing/2014/main" id="{130F7F1C-1794-592F-E645-C03DE68BE8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307"/>
          <a:stretch/>
        </p:blipFill>
        <p:spPr>
          <a:xfrm>
            <a:off x="5758186" y="2983491"/>
            <a:ext cx="3962061" cy="207595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E480B32-F49C-842F-1E11-30A2E3FADCDF}"/>
              </a:ext>
            </a:extLst>
          </p:cNvPr>
          <p:cNvSpPr txBox="1"/>
          <p:nvPr/>
        </p:nvSpPr>
        <p:spPr>
          <a:xfrm>
            <a:off x="1155700" y="2679605"/>
            <a:ext cx="4343400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thrombin aptamer for initial testing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two different functionalization alternatives: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-</a:t>
            </a:r>
            <a:r>
              <a:rPr lang="en-US" dirty="0" err="1">
                <a:latin typeface="+mj-lt"/>
              </a:rPr>
              <a:t>thiolo</a:t>
            </a:r>
            <a:r>
              <a:rPr lang="en-US" dirty="0">
                <a:latin typeface="+mj-lt"/>
              </a:rPr>
              <a:t> (SH) aptamer 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+mj-lt"/>
              </a:rPr>
              <a:t>Thiolo</a:t>
            </a:r>
            <a:r>
              <a:rPr lang="en-US" dirty="0">
                <a:latin typeface="+mj-lt"/>
              </a:rPr>
              <a:t>: SH-GGTTGGTGTGGTTGG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- </a:t>
            </a:r>
            <a:r>
              <a:rPr lang="en-US" dirty="0" err="1">
                <a:latin typeface="+mj-lt"/>
              </a:rPr>
              <a:t>polyAdenylated</a:t>
            </a:r>
            <a:r>
              <a:rPr lang="en-US" dirty="0">
                <a:latin typeface="+mj-lt"/>
              </a:rPr>
              <a:t> (pA10) tail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pA10: AAAAAAAAAAGGTTGGTGTGGTTGG</a:t>
            </a:r>
          </a:p>
        </p:txBody>
      </p:sp>
    </p:spTree>
    <p:extLst>
      <p:ext uri="{BB962C8B-B14F-4D97-AF65-F5344CB8AC3E}">
        <p14:creationId xmlns:p14="http://schemas.microsoft.com/office/powerpoint/2010/main" val="3777271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103759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0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2.4: Immobilization, Functionalization &amp; Evaluation of Conjugated MNPs/Aptamers/Biomarkers </a:t>
            </a:r>
          </a:p>
          <a:p>
            <a:pPr algn="l"/>
            <a:endParaRPr lang="en-US" sz="2000" dirty="0">
              <a:solidFill>
                <a:srgbClr val="007FA6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Identity, timeline and overall progress</a:t>
            </a:r>
          </a:p>
        </p:txBody>
      </p:sp>
      <p:pic>
        <p:nvPicPr>
          <p:cNvPr id="14" name="Picture 4" descr="8,976 Next Steps Icon Images, Stock Photos, 3D objects, &amp; Vectors |  Shutterstock">
            <a:extLst>
              <a:ext uri="{FF2B5EF4-FFF2-40B4-BE49-F238E27FC236}">
                <a16:creationId xmlns:a16="http://schemas.microsoft.com/office/drawing/2014/main" id="{13A05960-220E-822F-DAEE-0E4B36CF5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9152143" y="891717"/>
            <a:ext cx="1384300" cy="106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t point icon vector de Stock | Adobe Stock">
            <a:extLst>
              <a:ext uri="{FF2B5EF4-FFF2-40B4-BE49-F238E27FC236}">
                <a16:creationId xmlns:a16="http://schemas.microsoft.com/office/drawing/2014/main" id="{864C7943-A06F-BE63-4802-B5C77A3E5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4936" r="14936" b="15344"/>
          <a:stretch/>
        </p:blipFill>
        <p:spPr bwMode="auto">
          <a:xfrm>
            <a:off x="9539493" y="1949744"/>
            <a:ext cx="838200" cy="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F4755-BA02-FC22-9C11-D25494299FAA}"/>
              </a:ext>
            </a:extLst>
          </p:cNvPr>
          <p:cNvSpPr txBox="1"/>
          <p:nvPr/>
        </p:nvSpPr>
        <p:spPr>
          <a:xfrm>
            <a:off x="9678595" y="2692698"/>
            <a:ext cx="697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M</a:t>
            </a:r>
            <a:r>
              <a:rPr lang="en-US" sz="1800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18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E8AE5-A5FD-8CB3-5244-0C7C32E16952}"/>
              </a:ext>
            </a:extLst>
          </p:cNvPr>
          <p:cNvSpPr txBox="1">
            <a:spLocks/>
          </p:cNvSpPr>
          <p:nvPr/>
        </p:nvSpPr>
        <p:spPr>
          <a:xfrm>
            <a:off x="-2384" y="640601"/>
            <a:ext cx="8811874" cy="2039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Blip>
                <a:blip r:embed="rId5"/>
              </a:buBlip>
            </a:pPr>
            <a:r>
              <a:rPr lang="en-US" sz="2000" b="1" dirty="0">
                <a:solidFill>
                  <a:srgbClr val="C00000"/>
                </a:solidFill>
              </a:rPr>
              <a:t>Immobilization of Aptamers on MNPs</a:t>
            </a:r>
            <a:endParaRPr lang="en-US" sz="2000" b="1" strike="sngStrike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B1E79DF-4CE2-8B53-75C5-50303B63BB57}"/>
              </a:ext>
            </a:extLst>
          </p:cNvPr>
          <p:cNvSpPr txBox="1">
            <a:spLocks/>
          </p:cNvSpPr>
          <p:nvPr/>
        </p:nvSpPr>
        <p:spPr>
          <a:xfrm>
            <a:off x="-405026" y="952117"/>
            <a:ext cx="0" cy="0"/>
          </a:xfrm>
        </p:spPr>
        <p:txBody>
          <a:bodyPr/>
          <a:lstStyle>
            <a:lvl1pPr algn="ctr">
              <a:defRPr sz="2400" b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7" name="Θέση περιεχομένου 4">
            <a:extLst>
              <a:ext uri="{FF2B5EF4-FFF2-40B4-BE49-F238E27FC236}">
                <a16:creationId xmlns:a16="http://schemas.microsoft.com/office/drawing/2014/main" id="{0B507B87-E9C7-DE9A-3573-EF085E1806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13"/>
          <a:stretch/>
        </p:blipFill>
        <p:spPr>
          <a:xfrm>
            <a:off x="5868323" y="2397125"/>
            <a:ext cx="3634796" cy="2337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3F4FF7-CDEA-619C-0B2B-915A2E0B89B3}"/>
              </a:ext>
            </a:extLst>
          </p:cNvPr>
          <p:cNvSpPr txBox="1"/>
          <p:nvPr/>
        </p:nvSpPr>
        <p:spPr>
          <a:xfrm>
            <a:off x="2279074" y="4614216"/>
            <a:ext cx="19191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1% Agarose</a:t>
            </a:r>
          </a:p>
          <a:p>
            <a:r>
              <a:rPr lang="en-US" sz="1400" dirty="0"/>
              <a:t>10 mM HEPES Buffer</a:t>
            </a:r>
          </a:p>
          <a:p>
            <a:endParaRPr lang="el-GR" sz="14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EE3804D-FFBB-CDA1-DB51-E47F0924A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21" y="2035504"/>
            <a:ext cx="3929588" cy="1545638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7A09CBB-FCD6-DE43-ED68-96F2609C5D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734"/>
          <a:stretch/>
        </p:blipFill>
        <p:spPr>
          <a:xfrm>
            <a:off x="543670" y="3668878"/>
            <a:ext cx="3527891" cy="2271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B1691E-83F4-FDE1-1C6A-B0DBC14306C6}"/>
              </a:ext>
            </a:extLst>
          </p:cNvPr>
          <p:cNvSpPr txBox="1"/>
          <p:nvPr/>
        </p:nvSpPr>
        <p:spPr>
          <a:xfrm>
            <a:off x="352821" y="1611881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/>
              <a:t>) Agarose Electrophoresis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26853-1489-066B-3211-13341CE7A69D}"/>
              </a:ext>
            </a:extLst>
          </p:cNvPr>
          <p:cNvSpPr txBox="1"/>
          <p:nvPr/>
        </p:nvSpPr>
        <p:spPr>
          <a:xfrm>
            <a:off x="6134865" y="1689768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ii) Fluorescence analysis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ED62D2-33C3-4DBE-D730-ED388FA3DCE1}"/>
              </a:ext>
            </a:extLst>
          </p:cNvPr>
          <p:cNvSpPr txBox="1"/>
          <p:nvPr/>
        </p:nvSpPr>
        <p:spPr>
          <a:xfrm>
            <a:off x="88900" y="1149567"/>
            <a:ext cx="8915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Investigate optimal salinity, pH and Aptamer/Au MNPs ratio for optimizing conjugation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7FD3E-17E2-9F0F-069B-95C4C8B743C9}"/>
              </a:ext>
            </a:extLst>
          </p:cNvPr>
          <p:cNvSpPr txBox="1"/>
          <p:nvPr/>
        </p:nvSpPr>
        <p:spPr>
          <a:xfrm>
            <a:off x="7781247" y="4905978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Excitation: 525</a:t>
            </a:r>
          </a:p>
          <a:p>
            <a:r>
              <a:rPr lang="en-US" dirty="0"/>
              <a:t>Emission: 480-540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4730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103759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0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2.4: Immobilization, Functionalization &amp; Evaluation of Conjugated MNPs/Aptamers/Biomarkers </a:t>
            </a:r>
          </a:p>
          <a:p>
            <a:pPr algn="l"/>
            <a:endParaRPr lang="en-US" sz="2000" dirty="0">
              <a:solidFill>
                <a:srgbClr val="007FA6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Identity, timeline and overall progress</a:t>
            </a:r>
          </a:p>
        </p:txBody>
      </p:sp>
      <p:pic>
        <p:nvPicPr>
          <p:cNvPr id="14" name="Picture 4" descr="8,976 Next Steps Icon Images, Stock Photos, 3D objects, &amp; Vectors |  Shutterstock">
            <a:extLst>
              <a:ext uri="{FF2B5EF4-FFF2-40B4-BE49-F238E27FC236}">
                <a16:creationId xmlns:a16="http://schemas.microsoft.com/office/drawing/2014/main" id="{13A05960-220E-822F-DAEE-0E4B36CF5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9152143" y="891717"/>
            <a:ext cx="1384300" cy="106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t point icon vector de Stock | Adobe Stock">
            <a:extLst>
              <a:ext uri="{FF2B5EF4-FFF2-40B4-BE49-F238E27FC236}">
                <a16:creationId xmlns:a16="http://schemas.microsoft.com/office/drawing/2014/main" id="{864C7943-A06F-BE63-4802-B5C77A3E5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4936" r="14936" b="15344"/>
          <a:stretch/>
        </p:blipFill>
        <p:spPr bwMode="auto">
          <a:xfrm>
            <a:off x="9539493" y="1949744"/>
            <a:ext cx="838200" cy="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F4755-BA02-FC22-9C11-D25494299FAA}"/>
              </a:ext>
            </a:extLst>
          </p:cNvPr>
          <p:cNvSpPr txBox="1"/>
          <p:nvPr/>
        </p:nvSpPr>
        <p:spPr>
          <a:xfrm>
            <a:off x="9678595" y="2692698"/>
            <a:ext cx="697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M</a:t>
            </a:r>
            <a:r>
              <a:rPr lang="en-US" sz="1800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18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E8AE5-A5FD-8CB3-5244-0C7C32E16952}"/>
              </a:ext>
            </a:extLst>
          </p:cNvPr>
          <p:cNvSpPr txBox="1">
            <a:spLocks/>
          </p:cNvSpPr>
          <p:nvPr/>
        </p:nvSpPr>
        <p:spPr>
          <a:xfrm>
            <a:off x="-2384" y="640601"/>
            <a:ext cx="8811874" cy="2039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Blip>
                <a:blip r:embed="rId5"/>
              </a:buBlip>
            </a:pPr>
            <a:r>
              <a:rPr lang="en-US" sz="2000" b="1" dirty="0">
                <a:solidFill>
                  <a:srgbClr val="C00000"/>
                </a:solidFill>
              </a:rPr>
              <a:t>Immobilization of Aptamers on MNPs</a:t>
            </a:r>
            <a:endParaRPr lang="en-US" sz="2000" b="1" strike="sngStrike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B1E79DF-4CE2-8B53-75C5-50303B63BB57}"/>
              </a:ext>
            </a:extLst>
          </p:cNvPr>
          <p:cNvSpPr txBox="1">
            <a:spLocks/>
          </p:cNvSpPr>
          <p:nvPr/>
        </p:nvSpPr>
        <p:spPr>
          <a:xfrm>
            <a:off x="-405026" y="952117"/>
            <a:ext cx="0" cy="0"/>
          </a:xfrm>
        </p:spPr>
        <p:txBody>
          <a:bodyPr/>
          <a:lstStyle>
            <a:lvl1pPr algn="ctr">
              <a:defRPr sz="2400" b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7" name="Θέση περιεχομένου 2">
            <a:extLst>
              <a:ext uri="{FF2B5EF4-FFF2-40B4-BE49-F238E27FC236}">
                <a16:creationId xmlns:a16="http://schemas.microsoft.com/office/drawing/2014/main" id="{5FB87422-3FF5-993C-AEBB-D3CFBF6B27FB}"/>
              </a:ext>
            </a:extLst>
          </p:cNvPr>
          <p:cNvSpPr txBox="1">
            <a:spLocks/>
          </p:cNvSpPr>
          <p:nvPr/>
        </p:nvSpPr>
        <p:spPr>
          <a:xfrm>
            <a:off x="156957" y="1467717"/>
            <a:ext cx="9223786" cy="387792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An </a:t>
            </a:r>
            <a:r>
              <a:rPr lang="en-US" sz="2000" dirty="0" err="1"/>
              <a:t>increace</a:t>
            </a:r>
            <a:r>
              <a:rPr lang="en-US" sz="2000" dirty="0"/>
              <a:t> of salinity up to 90 mM assists binding of pA10 aptamer to NPs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pH levels of 7.5 are currently regarded as the most promising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Study different time intervals between NaCl addition (salt-aging up to 3 days) 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Next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-Reference with single core Au NPs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- UV spectroscopy for determining aptamer concentration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-Use biotinylated aptamer to verify bound aptamer on MNPs with streptavidin-HRP and enzymatic reaction based on HRP enzyme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964672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103759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0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2.4: Immobilization, Functionalization &amp; Evaluation of Conjugated MNPs/Aptamers/Biomarkers </a:t>
            </a:r>
          </a:p>
          <a:p>
            <a:pPr algn="l"/>
            <a:endParaRPr lang="en-US" sz="2000" dirty="0">
              <a:solidFill>
                <a:srgbClr val="007FA6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Identity, timeline and overall progress</a:t>
            </a:r>
          </a:p>
        </p:txBody>
      </p:sp>
      <p:pic>
        <p:nvPicPr>
          <p:cNvPr id="14" name="Picture 4" descr="8,976 Next Steps Icon Images, Stock Photos, 3D objects, &amp; Vectors |  Shutterstock">
            <a:extLst>
              <a:ext uri="{FF2B5EF4-FFF2-40B4-BE49-F238E27FC236}">
                <a16:creationId xmlns:a16="http://schemas.microsoft.com/office/drawing/2014/main" id="{13A05960-220E-822F-DAEE-0E4B36CF5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9309100" y="59577"/>
            <a:ext cx="1384300" cy="106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t point icon vector de Stock | Adobe Stock">
            <a:extLst>
              <a:ext uri="{FF2B5EF4-FFF2-40B4-BE49-F238E27FC236}">
                <a16:creationId xmlns:a16="http://schemas.microsoft.com/office/drawing/2014/main" id="{864C7943-A06F-BE63-4802-B5C77A3E5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4936" r="14936" b="15344"/>
          <a:stretch/>
        </p:blipFill>
        <p:spPr bwMode="auto">
          <a:xfrm>
            <a:off x="9696450" y="1117604"/>
            <a:ext cx="838200" cy="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F4755-BA02-FC22-9C11-D25494299FAA}"/>
              </a:ext>
            </a:extLst>
          </p:cNvPr>
          <p:cNvSpPr txBox="1"/>
          <p:nvPr/>
        </p:nvSpPr>
        <p:spPr>
          <a:xfrm>
            <a:off x="9835552" y="1860558"/>
            <a:ext cx="697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M</a:t>
            </a:r>
            <a:r>
              <a:rPr lang="en-US" sz="1800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18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E8AE5-A5FD-8CB3-5244-0C7C32E16952}"/>
              </a:ext>
            </a:extLst>
          </p:cNvPr>
          <p:cNvSpPr txBox="1">
            <a:spLocks/>
          </p:cNvSpPr>
          <p:nvPr/>
        </p:nvSpPr>
        <p:spPr>
          <a:xfrm>
            <a:off x="99809" y="758927"/>
            <a:ext cx="9279142" cy="40765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Blip>
                <a:blip r:embed="rId5"/>
              </a:buBlip>
            </a:pPr>
            <a:r>
              <a:rPr lang="en-US" sz="1800" b="1" dirty="0">
                <a:solidFill>
                  <a:srgbClr val="C00000"/>
                </a:solidFill>
              </a:rPr>
              <a:t>Functionalization of Conjugated MNPs/Aptamers /Biomarkers </a:t>
            </a:r>
          </a:p>
          <a:p>
            <a:pPr marL="457200" lvl="1" indent="0" algn="just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800" dirty="0"/>
              <a:t>Various conditions will be applied to optimize the rate of </a:t>
            </a:r>
            <a:r>
              <a:rPr lang="en-US" sz="1800" b="1" dirty="0"/>
              <a:t>MNPs-Aptamers/biomarkers. </a:t>
            </a:r>
            <a:r>
              <a:rPr lang="en-US" sz="1800" dirty="0"/>
              <a:t>This work will be multiplied by the number of biomarkers of our interest. ELISA and electrophoresis methods will be used to quantified conjugated and non conjugated biomarkers and aptamers.</a:t>
            </a:r>
          </a:p>
          <a:p>
            <a:pPr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Blip>
                <a:blip r:embed="rId5"/>
              </a:buBlip>
            </a:pPr>
            <a:r>
              <a:rPr lang="en-US" sz="1800" b="1" dirty="0">
                <a:solidFill>
                  <a:srgbClr val="C00000"/>
                </a:solidFill>
              </a:rPr>
              <a:t>Evaluation of Conjugated MNPs/Aptamers / Biomarkers </a:t>
            </a:r>
          </a:p>
          <a:p>
            <a:pPr marL="457200" lvl="1" indent="0" algn="just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800" dirty="0"/>
              <a:t>A systematic investigation of the binding capacity of conjugated MNPs/Aptamers with the selected biomarkers in simple and complex solutions will be performed. 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4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10375900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0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Task 2.4: Immobilization, Functionalization &amp; Evaluation of Conjugated MNPs/Aptamers/Biomarkers </a:t>
            </a:r>
          </a:p>
          <a:p>
            <a:pPr algn="l"/>
            <a:endParaRPr lang="en-US" sz="2000" dirty="0">
              <a:solidFill>
                <a:srgbClr val="007FA6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Identity, timeline and overall progress</a:t>
            </a:r>
          </a:p>
        </p:txBody>
      </p:sp>
      <p:pic>
        <p:nvPicPr>
          <p:cNvPr id="2" name="Εικόνα 1">
            <a:hlinkClick r:id="rId2"/>
            <a:extLst>
              <a:ext uri="{FF2B5EF4-FFF2-40B4-BE49-F238E27FC236}">
                <a16:creationId xmlns:a16="http://schemas.microsoft.com/office/drawing/2014/main" id="{BBDB2A25-0B14-1C28-4B9B-7FFCFB755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99" y="807442"/>
            <a:ext cx="4629150" cy="294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hlinkClick r:id="rId4"/>
            <a:extLst>
              <a:ext uri="{FF2B5EF4-FFF2-40B4-BE49-F238E27FC236}">
                <a16:creationId xmlns:a16="http://schemas.microsoft.com/office/drawing/2014/main" id="{FC29A9C8-1F3F-0041-BFFD-CC7A866A3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33" y="807442"/>
            <a:ext cx="2047875" cy="139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hlinkClick r:id="rId6"/>
            <a:extLst>
              <a:ext uri="{FF2B5EF4-FFF2-40B4-BE49-F238E27FC236}">
                <a16:creationId xmlns:a16="http://schemas.microsoft.com/office/drawing/2014/main" id="{F075E7E5-E67E-F0EE-3298-B8585AD594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5"/>
          <a:stretch/>
        </p:blipFill>
        <p:spPr bwMode="auto">
          <a:xfrm>
            <a:off x="6365333" y="2358968"/>
            <a:ext cx="2047875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068F17-78B4-3277-DB05-68F5D893B7B4}"/>
              </a:ext>
            </a:extLst>
          </p:cNvPr>
          <p:cNvSpPr txBox="1"/>
          <p:nvPr/>
        </p:nvSpPr>
        <p:spPr>
          <a:xfrm>
            <a:off x="158750" y="4246977"/>
            <a:ext cx="1037590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3888" indent="-623888">
              <a:lnSpc>
                <a:spcPct val="150000"/>
              </a:lnSpc>
            </a:pPr>
            <a:r>
              <a:rPr lang="en-US" dirty="0"/>
              <a:t>• Fully automated benchtop immunological analyzer for biomarker determination (60 tests per hour).</a:t>
            </a:r>
          </a:p>
          <a:p>
            <a:pPr marL="623888" indent="-623888">
              <a:lnSpc>
                <a:spcPct val="150000"/>
              </a:lnSpc>
            </a:pPr>
            <a:r>
              <a:rPr lang="en-US" dirty="0"/>
              <a:t>• Biomarkers: β-Amyloid 1-40, β-Amyloid 1-42, </a:t>
            </a:r>
            <a:r>
              <a:rPr lang="en-US" dirty="0" err="1"/>
              <a:t>pTau</a:t>
            </a:r>
            <a:r>
              <a:rPr lang="en-US" dirty="0"/>
              <a:t> 181, </a:t>
            </a:r>
            <a:r>
              <a:rPr lang="en-US" dirty="0" err="1"/>
              <a:t>pTau</a:t>
            </a:r>
            <a:r>
              <a:rPr lang="en-US" dirty="0"/>
              <a:t> 217, </a:t>
            </a:r>
            <a:r>
              <a:rPr lang="en-US" dirty="0" err="1"/>
              <a:t>NfL</a:t>
            </a:r>
            <a:r>
              <a:rPr lang="en-US" dirty="0"/>
              <a:t>, ApoE4 and Pan-</a:t>
            </a:r>
            <a:r>
              <a:rPr lang="en-US" dirty="0" err="1"/>
              <a:t>ApoE</a:t>
            </a:r>
            <a:r>
              <a:rPr lang="en-US" dirty="0"/>
              <a:t>. </a:t>
            </a:r>
          </a:p>
          <a:p>
            <a:pPr marL="623888" indent="-623888">
              <a:lnSpc>
                <a:spcPct val="150000"/>
              </a:lnSpc>
            </a:pPr>
            <a:r>
              <a:rPr lang="en-US" dirty="0"/>
              <a:t>• easy handling for clinical samples. Cost: 50 euro/sample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9CAFD-983A-4BA9-59BE-DF67A4D15CB7}"/>
              </a:ext>
            </a:extLst>
          </p:cNvPr>
          <p:cNvSpPr txBox="1"/>
          <p:nvPr/>
        </p:nvSpPr>
        <p:spPr>
          <a:xfrm>
            <a:off x="1384301" y="3795471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>
                <a:hlinkClick r:id="rId8"/>
              </a:rPr>
              <a:t>https://www.fujirebio.com/en/products-solutions/lumipulse-g600ii</a:t>
            </a:r>
            <a:endParaRPr lang="el-GR" dirty="0"/>
          </a:p>
        </p:txBody>
      </p:sp>
      <p:pic>
        <p:nvPicPr>
          <p:cNvPr id="14" name="Picture 4" descr="8,976 Next Steps Icon Images, Stock Photos, 3D objects, &amp; Vectors |  Shutterstock">
            <a:extLst>
              <a:ext uri="{FF2B5EF4-FFF2-40B4-BE49-F238E27FC236}">
                <a16:creationId xmlns:a16="http://schemas.microsoft.com/office/drawing/2014/main" id="{13A05960-220E-822F-DAEE-0E4B36CF5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9309100" y="59577"/>
            <a:ext cx="1384300" cy="106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t point icon vector de Stock | Adobe Stock">
            <a:extLst>
              <a:ext uri="{FF2B5EF4-FFF2-40B4-BE49-F238E27FC236}">
                <a16:creationId xmlns:a16="http://schemas.microsoft.com/office/drawing/2014/main" id="{864C7943-A06F-BE63-4802-B5C77A3E5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4936" r="14936" b="15344"/>
          <a:stretch/>
        </p:blipFill>
        <p:spPr bwMode="auto">
          <a:xfrm>
            <a:off x="9696450" y="1117604"/>
            <a:ext cx="838200" cy="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F4755-BA02-FC22-9C11-D25494299FAA}"/>
              </a:ext>
            </a:extLst>
          </p:cNvPr>
          <p:cNvSpPr txBox="1"/>
          <p:nvPr/>
        </p:nvSpPr>
        <p:spPr>
          <a:xfrm>
            <a:off x="9835552" y="1860558"/>
            <a:ext cx="697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M</a:t>
            </a:r>
            <a:r>
              <a:rPr lang="en-US" sz="1800" b="1" dirty="0">
                <a:solidFill>
                  <a:srgbClr val="FF0000"/>
                </a:solidFill>
                <a:latin typeface="Calibri Light"/>
                <a:ea typeface="+mn-ea"/>
                <a:cs typeface="Calibri Light"/>
              </a:rPr>
              <a:t>18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64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CFD153BC-2C31-4B9E-936E-7A5C5673764B}"/>
              </a:ext>
            </a:extLst>
          </p:cNvPr>
          <p:cNvSpPr txBox="1">
            <a:spLocks/>
          </p:cNvSpPr>
          <p:nvPr/>
        </p:nvSpPr>
        <p:spPr>
          <a:xfrm>
            <a:off x="290170" y="955152"/>
            <a:ext cx="10161929" cy="41851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>
            <a:lvl1pPr marL="288019" indent="0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fontAlgn="ctr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Conjugated MNPs/Aptamers Design, Synthesis, and Selection </a:t>
            </a:r>
            <a:endParaRPr lang="el-GR" sz="20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algn="just" rtl="0" eaLnBrk="1" fontAlgn="t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Selection of specimens based on evaluation of (</a:t>
            </a:r>
            <a:r>
              <a:rPr lang="en-GB" sz="2000" b="1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D2.1</a:t>
            </a:r>
            <a:r>
              <a:rPr lang="en-GB" sz="2000" b="0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) immobilization data and (</a:t>
            </a:r>
            <a:r>
              <a:rPr lang="en-GB" sz="2000" b="1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D2.2</a:t>
            </a:r>
            <a:r>
              <a:rPr lang="en-GB" sz="2000" b="0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) binding capacity of the aptamers with specific biomarkers. </a:t>
            </a:r>
            <a:endParaRPr lang="el-GR" sz="2000" b="0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Conjugated MNPs/Aptamers Binding to AD Biomarkers evaluation</a:t>
            </a:r>
            <a:endParaRPr lang="el-GR" sz="20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algn="just" rtl="0" eaLnBrk="1" fontAlgn="t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Evaluation results of the binding affinity and specificity (</a:t>
            </a:r>
            <a:r>
              <a:rPr lang="en-GB" sz="2000" b="1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D2.3</a:t>
            </a:r>
            <a:r>
              <a:rPr lang="en-GB" sz="2000" b="0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) to AD biomarkers after optimised functionalisation (</a:t>
            </a:r>
            <a:r>
              <a:rPr lang="en-GB" sz="2000" b="1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D2.4</a:t>
            </a:r>
            <a:r>
              <a:rPr lang="en-GB" sz="2000" b="0" i="0" u="none" strike="noStrike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).</a:t>
            </a:r>
            <a:endParaRPr lang="el-GR" sz="2000" b="0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287655"/>
            <a:endParaRPr lang="en-US" sz="2400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A21AED-F57F-731A-07B1-DCEB214B30FF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4187143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Objectives</a:t>
            </a:r>
            <a:endParaRPr lang="en-GB" sz="3200" dirty="0">
              <a:solidFill>
                <a:srgbClr val="007FA6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AED54B1-DBF5-1625-7ACD-7B45BD96941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Identity, timeline and overall progress</a:t>
            </a:r>
          </a:p>
        </p:txBody>
      </p:sp>
      <p:pic>
        <p:nvPicPr>
          <p:cNvPr id="2" name="Picture 2" descr="start point icon vector de Stock | Adobe Stock">
            <a:extLst>
              <a:ext uri="{FF2B5EF4-FFF2-40B4-BE49-F238E27FC236}">
                <a16:creationId xmlns:a16="http://schemas.microsoft.com/office/drawing/2014/main" id="{37913B59-D59A-4F87-CC55-B461A4469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4936" r="14936" b="15344"/>
          <a:stretch/>
        </p:blipFill>
        <p:spPr bwMode="auto">
          <a:xfrm>
            <a:off x="8775700" y="1177925"/>
            <a:ext cx="838200" cy="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986E053B-6A3B-9753-1BD8-281A15AA4B3F}"/>
              </a:ext>
            </a:extLst>
          </p:cNvPr>
          <p:cNvSpPr/>
          <p:nvPr/>
        </p:nvSpPr>
        <p:spPr>
          <a:xfrm>
            <a:off x="8952008" y="1316573"/>
            <a:ext cx="468000" cy="46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24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start point icon vector de Stock | Adobe Stock">
            <a:extLst>
              <a:ext uri="{FF2B5EF4-FFF2-40B4-BE49-F238E27FC236}">
                <a16:creationId xmlns:a16="http://schemas.microsoft.com/office/drawing/2014/main" id="{05509C5F-480A-AA9C-A447-63CF940E7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4936" r="14936" b="15344"/>
          <a:stretch/>
        </p:blipFill>
        <p:spPr bwMode="auto">
          <a:xfrm flipV="1">
            <a:off x="5651500" y="2359632"/>
            <a:ext cx="838200" cy="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βάλ 6">
            <a:extLst>
              <a:ext uri="{FF2B5EF4-FFF2-40B4-BE49-F238E27FC236}">
                <a16:creationId xmlns:a16="http://schemas.microsoft.com/office/drawing/2014/main" id="{088E6AAD-383E-063B-2CC7-4F62E2D39099}"/>
              </a:ext>
            </a:extLst>
          </p:cNvPr>
          <p:cNvSpPr/>
          <p:nvPr/>
        </p:nvSpPr>
        <p:spPr>
          <a:xfrm>
            <a:off x="5821484" y="2619004"/>
            <a:ext cx="468000" cy="46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12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start point icon vector de Stock | Adobe Stock">
            <a:extLst>
              <a:ext uri="{FF2B5EF4-FFF2-40B4-BE49-F238E27FC236}">
                <a16:creationId xmlns:a16="http://schemas.microsoft.com/office/drawing/2014/main" id="{C8BF6603-3771-8034-3DDA-2E3633009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4936" r="14936" b="15344"/>
          <a:stretch/>
        </p:blipFill>
        <p:spPr bwMode="auto">
          <a:xfrm flipV="1">
            <a:off x="6108700" y="4506023"/>
            <a:ext cx="838200" cy="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Οβάλ 13">
            <a:extLst>
              <a:ext uri="{FF2B5EF4-FFF2-40B4-BE49-F238E27FC236}">
                <a16:creationId xmlns:a16="http://schemas.microsoft.com/office/drawing/2014/main" id="{6A413F72-7921-3D2D-3781-DF01D38F59AC}"/>
              </a:ext>
            </a:extLst>
          </p:cNvPr>
          <p:cNvSpPr/>
          <p:nvPr/>
        </p:nvSpPr>
        <p:spPr>
          <a:xfrm>
            <a:off x="6278684" y="4765395"/>
            <a:ext cx="468000" cy="46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18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start point icon vector de Stock | Adobe Stock">
            <a:extLst>
              <a:ext uri="{FF2B5EF4-FFF2-40B4-BE49-F238E27FC236}">
                <a16:creationId xmlns:a16="http://schemas.microsoft.com/office/drawing/2014/main" id="{4DC52DAE-4D59-27B3-7B03-7C1750D3E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4936" r="14936" b="15344"/>
          <a:stretch/>
        </p:blipFill>
        <p:spPr bwMode="auto">
          <a:xfrm flipV="1">
            <a:off x="2070100" y="5139070"/>
            <a:ext cx="838200" cy="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Οβάλ 15">
            <a:extLst>
              <a:ext uri="{FF2B5EF4-FFF2-40B4-BE49-F238E27FC236}">
                <a16:creationId xmlns:a16="http://schemas.microsoft.com/office/drawing/2014/main" id="{3C60CB5F-BA77-C04C-AE49-FD489D2B5372}"/>
              </a:ext>
            </a:extLst>
          </p:cNvPr>
          <p:cNvSpPr/>
          <p:nvPr/>
        </p:nvSpPr>
        <p:spPr>
          <a:xfrm>
            <a:off x="2240084" y="5398442"/>
            <a:ext cx="468000" cy="46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30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46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E25A-9EE6-B5A8-04E5-E10C74CB4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E9197D-28F0-B30D-BC67-5B00D96A3B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100" y="2016125"/>
            <a:ext cx="10439400" cy="1261884"/>
          </a:xfr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dirty="0">
                <a:latin typeface="Calibri Light"/>
                <a:ea typeface="Calibri Light"/>
                <a:cs typeface="Calibri Light"/>
              </a:rPr>
              <a:t>WP2 Biomarkers binding and quantitative analysis</a:t>
            </a:r>
          </a:p>
          <a:p>
            <a:pPr algn="ctr"/>
            <a:r>
              <a:rPr lang="en-US" sz="4400" dirty="0">
                <a:latin typeface="Calibri Light"/>
                <a:ea typeface="Calibri Light"/>
                <a:cs typeface="Calibri Light"/>
              </a:rPr>
              <a:t>Issues for discussion</a:t>
            </a:r>
            <a:endParaRPr lang="en-US" sz="4400" dirty="0">
              <a:highlight>
                <a:srgbClr val="00FF00"/>
              </a:highlight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5458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6E398-5AC2-149D-8EBC-FAB8D9837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E69989A-C116-B48A-5E72-FBEE4C6E4D0D}"/>
              </a:ext>
            </a:extLst>
          </p:cNvPr>
          <p:cNvSpPr txBox="1">
            <a:spLocks/>
          </p:cNvSpPr>
          <p:nvPr/>
        </p:nvSpPr>
        <p:spPr>
          <a:xfrm>
            <a:off x="88900" y="0"/>
            <a:ext cx="7939310" cy="673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defTabSz="457200">
              <a:defRPr/>
            </a:pPr>
            <a:r>
              <a:rPr lang="en-US" sz="3200" dirty="0">
                <a:ln w="3175" cmpd="sng">
                  <a:noFill/>
                </a:ln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WP2– Key Point Indicators</a:t>
            </a:r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73DFD69F-2585-8264-DE22-E8CFFB82C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536353"/>
              </p:ext>
            </p:extLst>
          </p:nvPr>
        </p:nvGraphicFramePr>
        <p:xfrm>
          <a:off x="105410" y="1330325"/>
          <a:ext cx="10482580" cy="2631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745566471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125205602"/>
                    </a:ext>
                  </a:extLst>
                </a:gridCol>
                <a:gridCol w="2405380">
                  <a:extLst>
                    <a:ext uri="{9D8B030D-6E8A-4147-A177-3AD203B41FA5}">
                      <a16:colId xmlns:a16="http://schemas.microsoft.com/office/drawing/2014/main" val="340220160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2828619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61137222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22701289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Task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Indicator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Target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Lead Partner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Deadline 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highlight>
                            <a:srgbClr val="E9EDF4"/>
                          </a:highlight>
                        </a:rPr>
                        <a:t>Checkpoint</a:t>
                      </a:r>
                      <a:endParaRPr lang="el-GR" sz="2000" kern="100" dirty="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59012676"/>
                  </a:ext>
                </a:extLst>
              </a:tr>
              <a:tr h="4076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2.1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Protein Biomarkers for AD analyzed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l-GR" sz="2000" kern="100">
                          <a:effectLst/>
                          <a:highlight>
                            <a:srgbClr val="E9EDF4"/>
                          </a:highlight>
                        </a:rPr>
                        <a:t>&gt;=7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NOVA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M24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M12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38770363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2.1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DNA aptamers per target synthesized and evaluated for their binding properties and specificity of chosen aptamers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highlight>
                            <a:srgbClr val="E9EDF4"/>
                          </a:highlight>
                        </a:rPr>
                        <a:t>up to 5 per biomarker | total 25</a:t>
                      </a:r>
                      <a:endParaRPr lang="el-GR" sz="2000" kern="100" dirty="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NOVA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highlight>
                            <a:srgbClr val="E9EDF4"/>
                          </a:highlight>
                        </a:rPr>
                        <a:t>M24</a:t>
                      </a:r>
                      <a:endParaRPr lang="el-GR" sz="2000" kern="10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highlight>
                            <a:srgbClr val="E9EDF4"/>
                          </a:highlight>
                        </a:rPr>
                        <a:t>M12</a:t>
                      </a:r>
                      <a:endParaRPr lang="el-GR" sz="2000" kern="100" dirty="0">
                        <a:effectLst/>
                        <a:highlight>
                          <a:srgbClr val="E9EDF4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19238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824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6E398-5AC2-149D-8EBC-FAB8D9837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>
            <a:extLst>
              <a:ext uri="{FF2B5EF4-FFF2-40B4-BE49-F238E27FC236}">
                <a16:creationId xmlns:a16="http://schemas.microsoft.com/office/drawing/2014/main" id="{BD0A978C-C114-A071-7958-89702E8AB9F4}"/>
              </a:ext>
            </a:extLst>
          </p:cNvPr>
          <p:cNvSpPr/>
          <p:nvPr/>
        </p:nvSpPr>
        <p:spPr>
          <a:xfrm>
            <a:off x="150926" y="3763652"/>
            <a:ext cx="10293583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sz="2200" b="1" strike="noStrike" spc="-1" dirty="0">
                <a:solidFill>
                  <a:srgbClr val="000000"/>
                </a:solidFill>
                <a:ea typeface="Cambria" panose="02040503050406030204" pitchFamily="18" charset="0"/>
              </a:rPr>
              <a:t>Status</a:t>
            </a:r>
            <a:r>
              <a:rPr lang="en-US" sz="2000" b="0" strike="noStrike" spc="-1" dirty="0">
                <a:solidFill>
                  <a:srgbClr val="000000"/>
                </a:solidFill>
                <a:ea typeface="Cambria" panose="02040503050406030204" pitchFamily="18" charset="0"/>
              </a:rPr>
              <a:t> of ongoing characterization and synthesis of aptamers. </a:t>
            </a:r>
          </a:p>
          <a:p>
            <a:pPr marL="343080" indent="-34308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Cambria" panose="02040503050406030204" pitchFamily="18" charset="0"/>
              </a:rPr>
              <a:t>Design and standardization </a:t>
            </a:r>
            <a:r>
              <a:rPr lang="en-US" sz="2000" spc="-1" dirty="0">
                <a:solidFill>
                  <a:srgbClr val="000000"/>
                </a:solidFill>
                <a:ea typeface="Cambria" panose="02040503050406030204" pitchFamily="18" charset="0"/>
              </a:rPr>
              <a:t>of aptamers for specific biomarker detection.</a:t>
            </a:r>
            <a:endParaRPr lang="en-US" sz="2000" b="0" strike="noStrike" spc="-1" dirty="0">
              <a:solidFill>
                <a:srgbClr val="000000"/>
              </a:solidFill>
              <a:ea typeface="Cambria" panose="02040503050406030204" pitchFamily="18" charset="0"/>
            </a:endParaRPr>
          </a:p>
          <a:p>
            <a:pPr marL="343080" indent="-34308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ea typeface="Cambria" panose="02040503050406030204" pitchFamily="18" charset="0"/>
              </a:rPr>
              <a:t>Provision</a:t>
            </a:r>
            <a:r>
              <a:rPr lang="en-US" sz="2000" b="0" strike="noStrike" spc="-1" dirty="0">
                <a:solidFill>
                  <a:srgbClr val="000000"/>
                </a:solidFill>
                <a:ea typeface="Cambria" panose="02040503050406030204" pitchFamily="18" charset="0"/>
              </a:rPr>
              <a:t> of aptamers with  either </a:t>
            </a:r>
            <a:r>
              <a:rPr lang="en-US" sz="2000" b="1" strike="noStrike" spc="-1" dirty="0">
                <a:solidFill>
                  <a:srgbClr val="FF0000"/>
                </a:solidFill>
                <a:ea typeface="Cambria" panose="02040503050406030204" pitchFamily="18" charset="0"/>
              </a:rPr>
              <a:t>thiol tail group or </a:t>
            </a:r>
            <a:r>
              <a:rPr lang="en-US" sz="2000" b="1" strike="noStrike" spc="-1" dirty="0" err="1">
                <a:solidFill>
                  <a:srgbClr val="FF0000"/>
                </a:solidFill>
                <a:ea typeface="Cambria" panose="02040503050406030204" pitchFamily="18" charset="0"/>
              </a:rPr>
              <a:t>polyA</a:t>
            </a:r>
            <a:r>
              <a:rPr lang="en-US" sz="2000" b="1" strike="noStrike" spc="-1" dirty="0">
                <a:solidFill>
                  <a:srgbClr val="FF0000"/>
                </a:solidFill>
                <a:ea typeface="Cambria" panose="02040503050406030204" pitchFamily="18" charset="0"/>
              </a:rPr>
              <a:t> tail group at one end and biotin at the other end </a:t>
            </a:r>
            <a:r>
              <a:rPr lang="en-US" sz="2000" b="0" strike="noStrike" spc="-1" dirty="0">
                <a:solidFill>
                  <a:srgbClr val="000000"/>
                </a:solidFill>
                <a:ea typeface="Cambria" panose="02040503050406030204" pitchFamily="18" charset="0"/>
              </a:rPr>
              <a:t>to initiate experiments on conjugation and response to peptides of interest. </a:t>
            </a:r>
            <a:endParaRPr lang="el-GR" sz="2000" b="0" strike="noStrike" spc="-1" dirty="0">
              <a:solidFill>
                <a:srgbClr val="000000"/>
              </a:solidFill>
              <a:ea typeface="Cambria" panose="02040503050406030204" pitchFamily="18" charset="0"/>
            </a:endParaRPr>
          </a:p>
        </p:txBody>
      </p:sp>
      <p:sp>
        <p:nvSpPr>
          <p:cNvPr id="8" name="PlaceHolder 1">
            <a:extLst>
              <a:ext uri="{FF2B5EF4-FFF2-40B4-BE49-F238E27FC236}">
                <a16:creationId xmlns:a16="http://schemas.microsoft.com/office/drawing/2014/main" id="{CB3336AE-E761-F046-315B-8FAC94F9E8CA}"/>
              </a:ext>
            </a:extLst>
          </p:cNvPr>
          <p:cNvSpPr/>
          <p:nvPr/>
        </p:nvSpPr>
        <p:spPr>
          <a:xfrm>
            <a:off x="98280" y="-104925"/>
            <a:ext cx="3436087" cy="5201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spc="-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Discuss</a:t>
            </a:r>
            <a:endParaRPr lang="el-GR" sz="2400" strike="noStrike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E3D1F-49EA-CAC6-2453-C1E873D81A44}"/>
              </a:ext>
            </a:extLst>
          </p:cNvPr>
          <p:cNvSpPr txBox="1"/>
          <p:nvPr/>
        </p:nvSpPr>
        <p:spPr>
          <a:xfrm>
            <a:off x="1970060" y="1562003"/>
            <a:ext cx="847444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n-lt"/>
                <a:ea typeface="Cambria" panose="02040503050406030204" pitchFamily="18" charset="0"/>
              </a:rPr>
              <a:t>Form Preference: </a:t>
            </a:r>
            <a:r>
              <a:rPr lang="en-US" sz="2000" i="1" dirty="0">
                <a:latin typeface="+mn-lt"/>
                <a:ea typeface="Cambria" panose="02040503050406030204" pitchFamily="18" charset="0"/>
              </a:rPr>
              <a:t>Nanoparticles in a solution or powder form?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n-lt"/>
                <a:ea typeface="Cambria" panose="02040503050406030204" pitchFamily="18" charset="0"/>
              </a:rPr>
              <a:t>Quantity Expectations: </a:t>
            </a:r>
            <a:r>
              <a:rPr lang="en-US" sz="2000" i="1" dirty="0">
                <a:latin typeface="+mn-lt"/>
                <a:ea typeface="Cambria" panose="02040503050406030204" pitchFamily="18" charset="0"/>
              </a:rPr>
              <a:t>How many milligrams of nanoparticles?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n-lt"/>
                <a:ea typeface="Cambria" panose="02040503050406030204" pitchFamily="18" charset="0"/>
              </a:rPr>
              <a:t>Additional Comments: </a:t>
            </a:r>
            <a:r>
              <a:rPr lang="en-US" sz="2000" i="1" dirty="0">
                <a:latin typeface="+mn-lt"/>
                <a:ea typeface="Cambria" panose="02040503050406030204" pitchFamily="18" charset="0"/>
              </a:rPr>
              <a:t>Specific features of nanoparticles.</a:t>
            </a:r>
          </a:p>
        </p:txBody>
      </p:sp>
      <p:pic>
        <p:nvPicPr>
          <p:cNvPr id="12" name="Picture 2" descr="Question - Wikipedia">
            <a:extLst>
              <a:ext uri="{FF2B5EF4-FFF2-40B4-BE49-F238E27FC236}">
                <a16:creationId xmlns:a16="http://schemas.microsoft.com/office/drawing/2014/main" id="{AA5BAD60-C4D9-4CCB-D50B-EA9B151D4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1" y="550598"/>
            <a:ext cx="1427145" cy="20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F4E9B-5411-2B6A-B829-31889B87A1CF}"/>
              </a:ext>
            </a:extLst>
          </p:cNvPr>
          <p:cNvSpPr txBox="1"/>
          <p:nvPr/>
        </p:nvSpPr>
        <p:spPr>
          <a:xfrm>
            <a:off x="1935030" y="1008662"/>
            <a:ext cx="27920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trike="noStrike" spc="-1" dirty="0">
                <a:solidFill>
                  <a:schemeClr val="accent3"/>
                </a:solidFill>
                <a:latin typeface="+mn-lt"/>
                <a:ea typeface="Cambria" panose="02040503050406030204" pitchFamily="18" charset="0"/>
              </a:rPr>
              <a:t>Nanoparticles</a:t>
            </a:r>
            <a:endParaRPr lang="en-US" sz="32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AE9AFA-6CFD-3F70-D288-92501CE48FA2}"/>
              </a:ext>
            </a:extLst>
          </p:cNvPr>
          <p:cNvSpPr txBox="1"/>
          <p:nvPr/>
        </p:nvSpPr>
        <p:spPr>
          <a:xfrm>
            <a:off x="110980" y="3159086"/>
            <a:ext cx="2435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trike="noStrike" spc="-1" dirty="0">
                <a:solidFill>
                  <a:schemeClr val="accent3"/>
                </a:solidFill>
                <a:latin typeface="+mn-lt"/>
                <a:ea typeface="Cambria" panose="02040503050406030204" pitchFamily="18" charset="0"/>
              </a:rPr>
              <a:t>Aptamers</a:t>
            </a:r>
            <a:endParaRPr lang="en-US" sz="3200" dirty="0">
              <a:latin typeface="+mn-lt"/>
            </a:endParaRP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669BBD97-4003-645B-D592-5E4137721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92" y="15508"/>
            <a:ext cx="1427145" cy="1255991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9B40C076-3D1D-2551-EA4C-1D3C6EFEE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454" y="197233"/>
            <a:ext cx="1493520" cy="1139952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B0B959FE-3491-2402-CB76-D19A5386D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871" y="15508"/>
            <a:ext cx="1329451" cy="140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2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3902A4D4-38F5-5C31-A514-AA98CDC9B6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" r="68873" b="78072"/>
          <a:stretch/>
        </p:blipFill>
        <p:spPr>
          <a:xfrm>
            <a:off x="241300" y="4713911"/>
            <a:ext cx="1066800" cy="522293"/>
          </a:xfrm>
          <a:prstGeom prst="rect">
            <a:avLst/>
          </a:prstGeom>
        </p:spPr>
      </p:pic>
      <p:pic>
        <p:nvPicPr>
          <p:cNvPr id="11" name="Picture 10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CBBB768F-6C16-5951-8F15-EED5E776CB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22122" r="74186" b="52535"/>
          <a:stretch/>
        </p:blipFill>
        <p:spPr>
          <a:xfrm>
            <a:off x="3606399" y="4660057"/>
            <a:ext cx="511301" cy="630000"/>
          </a:xfrm>
          <a:prstGeom prst="rect">
            <a:avLst/>
          </a:prstGeom>
        </p:spPr>
      </p:pic>
      <p:pic>
        <p:nvPicPr>
          <p:cNvPr id="13" name="Picture 12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946D7419-3E21-3A48-BF26-F4D006A858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t="48733" r="70800" b="27715"/>
          <a:stretch/>
        </p:blipFill>
        <p:spPr>
          <a:xfrm>
            <a:off x="5996367" y="4612345"/>
            <a:ext cx="692091" cy="630000"/>
          </a:xfrm>
          <a:prstGeom prst="rect">
            <a:avLst/>
          </a:prstGeom>
        </p:spPr>
      </p:pic>
      <p:pic>
        <p:nvPicPr>
          <p:cNvPr id="15" name="Picture 14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F6DC5071-5A5D-15EF-9C5F-D9FE3A2D53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8" t="77877" r="48222" b="6917"/>
          <a:stretch/>
        </p:blipFill>
        <p:spPr>
          <a:xfrm>
            <a:off x="8565222" y="4682729"/>
            <a:ext cx="895851" cy="435685"/>
          </a:xfrm>
          <a:prstGeom prst="rect">
            <a:avLst/>
          </a:prstGeom>
        </p:spPr>
      </p:pic>
      <p:pic>
        <p:nvPicPr>
          <p:cNvPr id="16" name="Picture 15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CA72609-3CB8-2AFA-193D-3567878418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 t="77877" r="21320" b="5570"/>
          <a:stretch/>
        </p:blipFill>
        <p:spPr>
          <a:xfrm>
            <a:off x="9461073" y="4641511"/>
            <a:ext cx="874286" cy="540000"/>
          </a:xfrm>
          <a:prstGeom prst="rect">
            <a:avLst/>
          </a:prstGeom>
        </p:spPr>
      </p:pic>
      <p:pic>
        <p:nvPicPr>
          <p:cNvPr id="17" name="Picture 16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8639BF0C-09B6-A4F5-866E-2F303849D6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1" t="19188" r="37465" b="51543"/>
          <a:stretch/>
        </p:blipFill>
        <p:spPr>
          <a:xfrm>
            <a:off x="4225285" y="4585973"/>
            <a:ext cx="615802" cy="630000"/>
          </a:xfrm>
          <a:prstGeom prst="rect">
            <a:avLst/>
          </a:prstGeom>
        </p:spPr>
      </p:pic>
      <p:pic>
        <p:nvPicPr>
          <p:cNvPr id="18" name="Picture 17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AD4F7D31-403E-DACF-1CF0-0455026D09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3" t="25116" r="3261" b="53428"/>
          <a:stretch/>
        </p:blipFill>
        <p:spPr>
          <a:xfrm>
            <a:off x="4948672" y="4585973"/>
            <a:ext cx="899999" cy="630000"/>
          </a:xfrm>
          <a:prstGeom prst="rect">
            <a:avLst/>
          </a:prstGeom>
        </p:spPr>
      </p:pic>
      <p:pic>
        <p:nvPicPr>
          <p:cNvPr id="19" name="Picture 18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8CF4695D-229C-FA17-15C2-3FB4ABA00D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48733" r="35828" b="27715"/>
          <a:stretch/>
        </p:blipFill>
        <p:spPr>
          <a:xfrm>
            <a:off x="6570620" y="4578931"/>
            <a:ext cx="990600" cy="630000"/>
          </a:xfrm>
          <a:prstGeom prst="rect">
            <a:avLst/>
          </a:prstGeom>
        </p:spPr>
      </p:pic>
      <p:pic>
        <p:nvPicPr>
          <p:cNvPr id="20" name="Picture 19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FB5B08E-5FAA-ADDF-DBA3-BAAD9F4F37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6" t="48733" r="5385" b="27715"/>
          <a:stretch/>
        </p:blipFill>
        <p:spPr>
          <a:xfrm>
            <a:off x="7467802" y="4660057"/>
            <a:ext cx="874286" cy="630000"/>
          </a:xfrm>
          <a:prstGeom prst="rect">
            <a:avLst/>
          </a:prstGeom>
        </p:spPr>
      </p:pic>
      <p:pic>
        <p:nvPicPr>
          <p:cNvPr id="21" name="Picture 20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24333877-524E-2FF6-8543-2561ECD003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7" r="29209" b="78072"/>
          <a:stretch/>
        </p:blipFill>
        <p:spPr>
          <a:xfrm>
            <a:off x="1457956" y="4612862"/>
            <a:ext cx="1219200" cy="630000"/>
          </a:xfrm>
          <a:prstGeom prst="rect">
            <a:avLst/>
          </a:prstGeom>
        </p:spPr>
      </p:pic>
      <p:pic>
        <p:nvPicPr>
          <p:cNvPr id="22" name="Picture 21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8962DDA9-2164-6BDC-9DDA-76A9BF9FBE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1" b="76588"/>
          <a:stretch/>
        </p:blipFill>
        <p:spPr>
          <a:xfrm>
            <a:off x="2629202" y="4620082"/>
            <a:ext cx="874287" cy="67264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AD15A0E-F028-1540-DB23-8468DCDF47D3}"/>
              </a:ext>
            </a:extLst>
          </p:cNvPr>
          <p:cNvGrpSpPr/>
          <p:nvPr/>
        </p:nvGrpSpPr>
        <p:grpSpPr>
          <a:xfrm>
            <a:off x="4497202" y="3463925"/>
            <a:ext cx="1698996" cy="365177"/>
            <a:chOff x="4496500" y="3463925"/>
            <a:chExt cx="1698996" cy="36517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1ACF554-A0BA-A503-E473-975FA278D5E4}"/>
                </a:ext>
              </a:extLst>
            </p:cNvPr>
            <p:cNvGrpSpPr/>
            <p:nvPr/>
          </p:nvGrpSpPr>
          <p:grpSpPr>
            <a:xfrm>
              <a:off x="4843068" y="3463925"/>
              <a:ext cx="1352428" cy="365177"/>
              <a:chOff x="4625975" y="75886"/>
              <a:chExt cx="6067425" cy="1638300"/>
            </a:xfrm>
          </p:grpSpPr>
          <p:pic>
            <p:nvPicPr>
              <p:cNvPr id="3" name="Picture Placeholder 16">
                <a:hlinkClick r:id="rId12" action="ppaction://hlinkfile"/>
                <a:extLst>
                  <a:ext uri="{FF2B5EF4-FFF2-40B4-BE49-F238E27FC236}">
                    <a16:creationId xmlns:a16="http://schemas.microsoft.com/office/drawing/2014/main" id="{D461E212-0F18-E878-6005-ED5EEB3F8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625975" y="75886"/>
                <a:ext cx="1419225" cy="1638300"/>
              </a:xfrm>
              <a:prstGeom prst="rect">
                <a:avLst/>
              </a:prstGeom>
            </p:spPr>
          </p:pic>
          <p:pic>
            <p:nvPicPr>
              <p:cNvPr id="4" name="Picture Placeholder 18">
                <a:hlinkClick r:id="rId15" action="ppaction://hlinkfile"/>
                <a:extLst>
                  <a:ext uri="{FF2B5EF4-FFF2-40B4-BE49-F238E27FC236}">
                    <a16:creationId xmlns:a16="http://schemas.microsoft.com/office/drawing/2014/main" id="{AFAC98FE-A5B7-7828-7CB3-F6CF2E449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175375" y="75886"/>
                <a:ext cx="1419225" cy="1638300"/>
              </a:xfrm>
              <a:prstGeom prst="rect">
                <a:avLst/>
              </a:prstGeom>
            </p:spPr>
          </p:pic>
          <p:pic>
            <p:nvPicPr>
              <p:cNvPr id="5" name="Picture Placeholder 20">
                <a:hlinkClick r:id="rId18" action="ppaction://hlinkfile"/>
                <a:extLst>
                  <a:ext uri="{FF2B5EF4-FFF2-40B4-BE49-F238E27FC236}">
                    <a16:creationId xmlns:a16="http://schemas.microsoft.com/office/drawing/2014/main" id="{0010385C-BBBF-C36B-749A-64E6613D9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7724775" y="75886"/>
                <a:ext cx="1419225" cy="1638300"/>
              </a:xfrm>
              <a:prstGeom prst="rect">
                <a:avLst/>
              </a:prstGeom>
            </p:spPr>
          </p:pic>
          <p:pic>
            <p:nvPicPr>
              <p:cNvPr id="6" name="Picture Placeholder 22">
                <a:hlinkClick r:id="rId21" action="ppaction://hlinkfile"/>
                <a:extLst>
                  <a:ext uri="{FF2B5EF4-FFF2-40B4-BE49-F238E27FC236}">
                    <a16:creationId xmlns:a16="http://schemas.microsoft.com/office/drawing/2014/main" id="{979694D4-90E3-0928-9AAE-7FF939505BC7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9274175" y="75886"/>
                <a:ext cx="1419225" cy="1638300"/>
              </a:xfrm>
              <a:prstGeom prst="rect">
                <a:avLst/>
              </a:prstGeom>
            </p:spPr>
          </p:pic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14AECA-9FC5-F20E-FF01-311F4791D16B}"/>
                </a:ext>
              </a:extLst>
            </p:cNvPr>
            <p:cNvSpPr/>
            <p:nvPr/>
          </p:nvSpPr>
          <p:spPr>
            <a:xfrm>
              <a:off x="4496500" y="3463925"/>
              <a:ext cx="316800" cy="363600"/>
            </a:xfrm>
            <a:custGeom>
              <a:avLst/>
              <a:gdLst>
                <a:gd name="connsiteX0" fmla="*/ 705201 w 1423156"/>
                <a:gd name="connsiteY0" fmla="*/ 1638108 h 1641940"/>
                <a:gd name="connsiteX1" fmla="*/ 705201 w 1423156"/>
                <a:gd name="connsiteY1" fmla="*/ 1638108 h 1641940"/>
                <a:gd name="connsiteX2" fmla="*/ 548607 w 1423156"/>
                <a:gd name="connsiteY2" fmla="*/ 1547762 h 1641940"/>
                <a:gd name="connsiteX3" fmla="*/ 548607 w 1423156"/>
                <a:gd name="connsiteY3" fmla="*/ 1547762 h 1641940"/>
                <a:gd name="connsiteX4" fmla="*/ 548607 w 1423156"/>
                <a:gd name="connsiteY4" fmla="*/ 1547762 h 1641940"/>
                <a:gd name="connsiteX5" fmla="*/ 392109 w 1423156"/>
                <a:gd name="connsiteY5" fmla="*/ 1457512 h 1641940"/>
                <a:gd name="connsiteX6" fmla="*/ 392109 w 1423156"/>
                <a:gd name="connsiteY6" fmla="*/ 1457512 h 1641940"/>
                <a:gd name="connsiteX7" fmla="*/ 392109 w 1423156"/>
                <a:gd name="connsiteY7" fmla="*/ 1457512 h 1641940"/>
                <a:gd name="connsiteX8" fmla="*/ 235515 w 1423156"/>
                <a:gd name="connsiteY8" fmla="*/ 1367166 h 1641940"/>
                <a:gd name="connsiteX9" fmla="*/ 235515 w 1423156"/>
                <a:gd name="connsiteY9" fmla="*/ 1367166 h 1641940"/>
                <a:gd name="connsiteX10" fmla="*/ 78920 w 1423156"/>
                <a:gd name="connsiteY10" fmla="*/ 1276916 h 1641940"/>
                <a:gd name="connsiteX11" fmla="*/ 78920 w 1423156"/>
                <a:gd name="connsiteY11" fmla="*/ 1276916 h 1641940"/>
                <a:gd name="connsiteX12" fmla="*/ 78920 w 1423156"/>
                <a:gd name="connsiteY12" fmla="*/ 1276916 h 1641940"/>
                <a:gd name="connsiteX13" fmla="*/ 0 w 1423156"/>
                <a:gd name="connsiteY13" fmla="*/ 1231408 h 1641940"/>
                <a:gd name="connsiteX14" fmla="*/ 0 w 1423156"/>
                <a:gd name="connsiteY14" fmla="*/ 410150 h 1641940"/>
                <a:gd name="connsiteX15" fmla="*/ 263516 w 1423156"/>
                <a:gd name="connsiteY15" fmla="*/ 258200 h 1641940"/>
                <a:gd name="connsiteX16" fmla="*/ 263516 w 1423156"/>
                <a:gd name="connsiteY16" fmla="*/ 258200 h 1641940"/>
                <a:gd name="connsiteX17" fmla="*/ 386931 w 1423156"/>
                <a:gd name="connsiteY17" fmla="*/ 186920 h 1641940"/>
                <a:gd name="connsiteX18" fmla="*/ 387027 w 1423156"/>
                <a:gd name="connsiteY18" fmla="*/ 186920 h 1641940"/>
                <a:gd name="connsiteX19" fmla="*/ 387027 w 1423156"/>
                <a:gd name="connsiteY19" fmla="*/ 186920 h 1641940"/>
                <a:gd name="connsiteX20" fmla="*/ 711051 w 1423156"/>
                <a:gd name="connsiteY20" fmla="*/ 0 h 1641940"/>
                <a:gd name="connsiteX21" fmla="*/ 712585 w 1423156"/>
                <a:gd name="connsiteY21" fmla="*/ 0 h 1641940"/>
                <a:gd name="connsiteX22" fmla="*/ 809630 w 1423156"/>
                <a:gd name="connsiteY22" fmla="*/ 55951 h 1641940"/>
                <a:gd name="connsiteX23" fmla="*/ 809630 w 1423156"/>
                <a:gd name="connsiteY23" fmla="*/ 55951 h 1641940"/>
                <a:gd name="connsiteX24" fmla="*/ 1146983 w 1423156"/>
                <a:gd name="connsiteY24" fmla="*/ 250535 h 1641940"/>
                <a:gd name="connsiteX25" fmla="*/ 1146983 w 1423156"/>
                <a:gd name="connsiteY25" fmla="*/ 250535 h 1641940"/>
                <a:gd name="connsiteX26" fmla="*/ 1146983 w 1423156"/>
                <a:gd name="connsiteY26" fmla="*/ 250535 h 1641940"/>
                <a:gd name="connsiteX27" fmla="*/ 1423157 w 1423156"/>
                <a:gd name="connsiteY27" fmla="*/ 409862 h 1641940"/>
                <a:gd name="connsiteX28" fmla="*/ 1423157 w 1423156"/>
                <a:gd name="connsiteY28" fmla="*/ 1231695 h 1641940"/>
                <a:gd name="connsiteX29" fmla="*/ 1331482 w 1423156"/>
                <a:gd name="connsiteY29" fmla="*/ 1284485 h 1641940"/>
                <a:gd name="connsiteX30" fmla="*/ 1331482 w 1423156"/>
                <a:gd name="connsiteY30" fmla="*/ 1284485 h 1641940"/>
                <a:gd name="connsiteX31" fmla="*/ 1331482 w 1423156"/>
                <a:gd name="connsiteY31" fmla="*/ 1284581 h 1641940"/>
                <a:gd name="connsiteX32" fmla="*/ 1174984 w 1423156"/>
                <a:gd name="connsiteY32" fmla="*/ 1374831 h 1641940"/>
                <a:gd name="connsiteX33" fmla="*/ 1174984 w 1423156"/>
                <a:gd name="connsiteY33" fmla="*/ 1374831 h 1641940"/>
                <a:gd name="connsiteX34" fmla="*/ 1174984 w 1423156"/>
                <a:gd name="connsiteY34" fmla="*/ 1374831 h 1641940"/>
                <a:gd name="connsiteX35" fmla="*/ 1018390 w 1423156"/>
                <a:gd name="connsiteY35" fmla="*/ 1465081 h 1641940"/>
                <a:gd name="connsiteX36" fmla="*/ 1018390 w 1423156"/>
                <a:gd name="connsiteY36" fmla="*/ 1465081 h 1641940"/>
                <a:gd name="connsiteX37" fmla="*/ 1018390 w 1423156"/>
                <a:gd name="connsiteY37" fmla="*/ 1465177 h 1641940"/>
                <a:gd name="connsiteX38" fmla="*/ 861796 w 1423156"/>
                <a:gd name="connsiteY38" fmla="*/ 1555427 h 1641940"/>
                <a:gd name="connsiteX39" fmla="*/ 711818 w 1423156"/>
                <a:gd name="connsiteY39" fmla="*/ 1641941 h 164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23156" h="1641940">
                  <a:moveTo>
                    <a:pt x="705201" y="1638108"/>
                  </a:moveTo>
                  <a:lnTo>
                    <a:pt x="705201" y="1638108"/>
                  </a:lnTo>
                  <a:lnTo>
                    <a:pt x="548607" y="1547762"/>
                  </a:lnTo>
                  <a:lnTo>
                    <a:pt x="548607" y="1547762"/>
                  </a:lnTo>
                  <a:lnTo>
                    <a:pt x="548607" y="1547762"/>
                  </a:lnTo>
                  <a:lnTo>
                    <a:pt x="392109" y="1457512"/>
                  </a:lnTo>
                  <a:lnTo>
                    <a:pt x="392109" y="1457512"/>
                  </a:lnTo>
                  <a:lnTo>
                    <a:pt x="392109" y="1457512"/>
                  </a:lnTo>
                  <a:lnTo>
                    <a:pt x="235515" y="1367166"/>
                  </a:lnTo>
                  <a:lnTo>
                    <a:pt x="235515" y="1367166"/>
                  </a:lnTo>
                  <a:lnTo>
                    <a:pt x="78920" y="1276916"/>
                  </a:lnTo>
                  <a:lnTo>
                    <a:pt x="78920" y="1276916"/>
                  </a:lnTo>
                  <a:lnTo>
                    <a:pt x="78920" y="1276916"/>
                  </a:lnTo>
                  <a:lnTo>
                    <a:pt x="0" y="1231408"/>
                  </a:lnTo>
                  <a:lnTo>
                    <a:pt x="0" y="410150"/>
                  </a:lnTo>
                  <a:lnTo>
                    <a:pt x="263516" y="258200"/>
                  </a:lnTo>
                  <a:lnTo>
                    <a:pt x="263516" y="258200"/>
                  </a:lnTo>
                  <a:lnTo>
                    <a:pt x="386931" y="186920"/>
                  </a:lnTo>
                  <a:lnTo>
                    <a:pt x="387027" y="186920"/>
                  </a:lnTo>
                  <a:lnTo>
                    <a:pt x="387027" y="186920"/>
                  </a:lnTo>
                  <a:lnTo>
                    <a:pt x="711051" y="0"/>
                  </a:lnTo>
                  <a:lnTo>
                    <a:pt x="712585" y="0"/>
                  </a:lnTo>
                  <a:lnTo>
                    <a:pt x="809630" y="55951"/>
                  </a:lnTo>
                  <a:lnTo>
                    <a:pt x="809630" y="55951"/>
                  </a:lnTo>
                  <a:lnTo>
                    <a:pt x="1146983" y="250535"/>
                  </a:lnTo>
                  <a:lnTo>
                    <a:pt x="1146983" y="250535"/>
                  </a:lnTo>
                  <a:lnTo>
                    <a:pt x="1146983" y="250535"/>
                  </a:lnTo>
                  <a:lnTo>
                    <a:pt x="1423157" y="409862"/>
                  </a:lnTo>
                  <a:lnTo>
                    <a:pt x="1423157" y="1231695"/>
                  </a:lnTo>
                  <a:lnTo>
                    <a:pt x="1331482" y="1284485"/>
                  </a:lnTo>
                  <a:lnTo>
                    <a:pt x="1331482" y="1284485"/>
                  </a:lnTo>
                  <a:lnTo>
                    <a:pt x="1331482" y="1284581"/>
                  </a:lnTo>
                  <a:lnTo>
                    <a:pt x="1174984" y="1374831"/>
                  </a:lnTo>
                  <a:lnTo>
                    <a:pt x="1174984" y="1374831"/>
                  </a:lnTo>
                  <a:lnTo>
                    <a:pt x="1174984" y="1374831"/>
                  </a:lnTo>
                  <a:lnTo>
                    <a:pt x="1018390" y="1465081"/>
                  </a:lnTo>
                  <a:lnTo>
                    <a:pt x="1018390" y="1465081"/>
                  </a:lnTo>
                  <a:lnTo>
                    <a:pt x="1018390" y="1465177"/>
                  </a:lnTo>
                  <a:lnTo>
                    <a:pt x="861796" y="1555427"/>
                  </a:lnTo>
                  <a:lnTo>
                    <a:pt x="711818" y="1641941"/>
                  </a:lnTo>
                  <a:close/>
                </a:path>
              </a:pathLst>
            </a:custGeom>
            <a:gradFill>
              <a:gsLst>
                <a:gs pos="0">
                  <a:srgbClr val="46B9B3"/>
                </a:gs>
                <a:gs pos="50000">
                  <a:srgbClr val="3A80A4"/>
                </a:gs>
                <a:gs pos="100000">
                  <a:srgbClr val="2F4896"/>
                </a:gs>
              </a:gsLst>
              <a:lin ang="7421460" scaled="1"/>
            </a:gradFill>
            <a:ln w="95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7" name="Picture 36" descr="A blue globe with grids&#10;&#10;Description automatically generated">
              <a:extLst>
                <a:ext uri="{FF2B5EF4-FFF2-40B4-BE49-F238E27FC236}">
                  <a16:creationId xmlns:a16="http://schemas.microsoft.com/office/drawing/2014/main" id="{119B466D-9508-DF0E-7008-F9C68875D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3879" y="3524376"/>
              <a:ext cx="214658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522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E25A-9EE6-B5A8-04E5-E10C74CB4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E9197D-28F0-B30D-BC67-5B00D96A3B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100" y="2016125"/>
            <a:ext cx="10439400" cy="1261884"/>
          </a:xfr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dirty="0">
                <a:latin typeface="Calibri Light"/>
                <a:ea typeface="Calibri Light"/>
                <a:cs typeface="Calibri Light"/>
              </a:rPr>
              <a:t>WP2 Biomarkers binding and quantitative analysis</a:t>
            </a:r>
          </a:p>
          <a:p>
            <a:pPr algn="ctr"/>
            <a:r>
              <a:rPr lang="en-US" sz="4400" dirty="0">
                <a:latin typeface="Calibri Light"/>
                <a:ea typeface="Calibri Light"/>
                <a:cs typeface="Calibri Light"/>
              </a:rPr>
              <a:t>Identity, timeline</a:t>
            </a:r>
          </a:p>
        </p:txBody>
      </p:sp>
    </p:spTree>
    <p:extLst>
      <p:ext uri="{BB962C8B-B14F-4D97-AF65-F5344CB8AC3E}">
        <p14:creationId xmlns:p14="http://schemas.microsoft.com/office/powerpoint/2010/main" val="338153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E25A-9EE6-B5A8-04E5-E10C74CB4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E9197D-28F0-B30D-BC67-5B00D96A3B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100" y="2016125"/>
            <a:ext cx="10439400" cy="1261884"/>
          </a:xfr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dirty="0">
                <a:latin typeface="Calibri Light"/>
                <a:ea typeface="Calibri Light"/>
                <a:cs typeface="Calibri Light"/>
              </a:rPr>
              <a:t>WP2 Biomarkers binding and quantitative analysis</a:t>
            </a:r>
          </a:p>
          <a:p>
            <a:pPr algn="ctr"/>
            <a:r>
              <a:rPr lang="en-US" sz="4400" dirty="0">
                <a:latin typeface="Calibri Light"/>
                <a:ea typeface="Calibri Light"/>
                <a:cs typeface="Calibri Light"/>
              </a:rPr>
              <a:t>Questions &amp; Answers</a:t>
            </a:r>
            <a:endParaRPr lang="en-US" sz="4400" dirty="0">
              <a:highlight>
                <a:srgbClr val="00FF00"/>
              </a:highlight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5705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E25A-9EE6-B5A8-04E5-E10C74CB4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E9197D-28F0-B30D-BC67-5B00D96A3B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100" y="2016125"/>
            <a:ext cx="10439400" cy="1415772"/>
          </a:xfr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dirty="0">
                <a:latin typeface="Calibri Light"/>
                <a:ea typeface="Calibri Light"/>
                <a:cs typeface="Calibri Light"/>
              </a:rPr>
              <a:t>WP2 Biomarkers binding and quantitative analysis</a:t>
            </a:r>
          </a:p>
          <a:p>
            <a:pPr algn="ctr"/>
            <a:r>
              <a:rPr lang="en-US" dirty="0">
                <a:latin typeface="Calibri Light"/>
                <a:ea typeface="Calibri Light"/>
                <a:cs typeface="Calibri Light"/>
              </a:rPr>
              <a:t>Issues for discussion</a:t>
            </a:r>
            <a:endParaRPr lang="en-US" dirty="0">
              <a:highlight>
                <a:srgbClr val="00FF00"/>
              </a:highligh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3AEFF-5196-91D3-A5A3-775B5F4C7431}"/>
              </a:ext>
            </a:extLst>
          </p:cNvPr>
          <p:cNvSpPr txBox="1">
            <a:spLocks/>
          </p:cNvSpPr>
          <p:nvPr/>
        </p:nvSpPr>
        <p:spPr>
          <a:xfrm>
            <a:off x="-18191" y="358715"/>
            <a:ext cx="3612292" cy="576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ctr">
              <a:defRPr sz="2400" b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l"/>
            <a:r>
              <a:rPr lang="en-US" sz="3200" kern="1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Objectives</a:t>
            </a:r>
            <a:endParaRPr lang="en-GB" sz="3200" kern="1200" dirty="0">
              <a:solidFill>
                <a:srgbClr val="007FA6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01F64-E8EE-0CEC-0C51-17DC8AB5B085}"/>
              </a:ext>
            </a:extLst>
          </p:cNvPr>
          <p:cNvSpPr txBox="1">
            <a:spLocks/>
          </p:cNvSpPr>
          <p:nvPr/>
        </p:nvSpPr>
        <p:spPr>
          <a:xfrm>
            <a:off x="247169" y="1425379"/>
            <a:ext cx="10281131" cy="363874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marL="444500" indent="-444500" algn="just">
              <a:lnSpc>
                <a:spcPct val="170000"/>
              </a:lnSpc>
              <a:spcBef>
                <a:spcPts val="600"/>
              </a:spcBef>
              <a:buFont typeface="Arial" panose="020B0604020202020204" pitchFamily="34" charset="0"/>
              <a:buBlip>
                <a:blip r:embed="rId2"/>
              </a:buBlip>
            </a:pPr>
            <a:r>
              <a:rPr lang="en-US" sz="9600" dirty="0">
                <a:latin typeface="+mj-lt"/>
              </a:rPr>
              <a:t>Identification, synthesis, functionalization, and optimization of DNA aptamers for AD protein biomarkers.</a:t>
            </a:r>
          </a:p>
          <a:p>
            <a:pPr marL="444500" indent="-444500" algn="just">
              <a:lnSpc>
                <a:spcPct val="170000"/>
              </a:lnSpc>
              <a:spcBef>
                <a:spcPts val="600"/>
              </a:spcBef>
              <a:buFont typeface="Arial" panose="020B0604020202020204" pitchFamily="34" charset="0"/>
              <a:buBlip>
                <a:blip r:embed="rId2"/>
              </a:buBlip>
            </a:pPr>
            <a:r>
              <a:rPr lang="en-US" sz="9600" dirty="0">
                <a:latin typeface="+mj-lt"/>
              </a:rPr>
              <a:t>Identification, synthesis, characterization, and evaluation of MNPs as carriers and enablers.</a:t>
            </a:r>
          </a:p>
          <a:p>
            <a:pPr marL="444500" indent="-444500" algn="just">
              <a:lnSpc>
                <a:spcPct val="170000"/>
              </a:lnSpc>
              <a:spcBef>
                <a:spcPts val="600"/>
              </a:spcBef>
              <a:buFont typeface="Arial" panose="020B0604020202020204" pitchFamily="34" charset="0"/>
              <a:buBlip>
                <a:blip r:embed="rId2"/>
              </a:buBlip>
            </a:pPr>
            <a:r>
              <a:rPr lang="en-US" sz="9600" dirty="0">
                <a:latin typeface="+mj-lt"/>
              </a:rPr>
              <a:t>Conjugation of aptamers, MNPs, and Biomarkers with AD protein biomarkers.</a:t>
            </a:r>
          </a:p>
          <a:p>
            <a:pPr marL="444500" indent="-444500" algn="just">
              <a:lnSpc>
                <a:spcPct val="170000"/>
              </a:lnSpc>
              <a:spcBef>
                <a:spcPts val="600"/>
              </a:spcBef>
              <a:buFont typeface="Arial" panose="020B0604020202020204" pitchFamily="34" charset="0"/>
              <a:buBlip>
                <a:blip r:embed="rId2"/>
              </a:buBlip>
            </a:pPr>
            <a:r>
              <a:rPr lang="en-US" sz="9600" dirty="0">
                <a:latin typeface="+mj-lt"/>
              </a:rPr>
              <a:t>Evaluation and validation of individual and conjugated components.</a:t>
            </a:r>
            <a:endParaRPr lang="en-US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B0EDCF9-7F31-B241-B510-0966B7D819B2}"/>
              </a:ext>
            </a:extLst>
          </p:cNvPr>
          <p:cNvSpPr txBox="1">
            <a:spLocks/>
          </p:cNvSpPr>
          <p:nvPr/>
        </p:nvSpPr>
        <p:spPr>
          <a:xfrm>
            <a:off x="-18191" y="-286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Identity, timeline and overall progress</a:t>
            </a:r>
          </a:p>
        </p:txBody>
      </p:sp>
    </p:spTree>
    <p:extLst>
      <p:ext uri="{BB962C8B-B14F-4D97-AF65-F5344CB8AC3E}">
        <p14:creationId xmlns:p14="http://schemas.microsoft.com/office/powerpoint/2010/main" val="2166662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E25A-9EE6-B5A8-04E5-E10C74CB4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E9197D-28F0-B30D-BC67-5B00D96A3B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100" y="2016125"/>
            <a:ext cx="10439400" cy="1415772"/>
          </a:xfr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dirty="0">
                <a:latin typeface="Calibri Light"/>
                <a:ea typeface="Calibri Light"/>
                <a:cs typeface="Calibri Light"/>
              </a:rPr>
              <a:t>WP2 Biomarkers binding and quantitative analysis</a:t>
            </a:r>
          </a:p>
          <a:p>
            <a:pPr algn="ctr"/>
            <a:r>
              <a:rPr lang="en-US" dirty="0">
                <a:latin typeface="Calibri Light"/>
                <a:ea typeface="Calibri Light"/>
                <a:cs typeface="Calibri Light"/>
              </a:rPr>
              <a:t>Issues for discussion</a:t>
            </a:r>
            <a:endParaRPr lang="en-US" dirty="0">
              <a:highlight>
                <a:srgbClr val="00FF00"/>
              </a:highligh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3AEFF-5196-91D3-A5A3-775B5F4C7431}"/>
              </a:ext>
            </a:extLst>
          </p:cNvPr>
          <p:cNvSpPr txBox="1">
            <a:spLocks/>
          </p:cNvSpPr>
          <p:nvPr/>
        </p:nvSpPr>
        <p:spPr>
          <a:xfrm>
            <a:off x="0" y="432509"/>
            <a:ext cx="5053570" cy="576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>
              <a:defRPr sz="2400" b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l"/>
            <a:r>
              <a:rPr lang="en-US" sz="3500" kern="1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Deliverables</a:t>
            </a:r>
            <a:endParaRPr lang="en-GB" sz="3200" kern="1200" dirty="0">
              <a:solidFill>
                <a:srgbClr val="007FA6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67E9123A-B17A-D6C5-704C-03831A8C93C3}"/>
              </a:ext>
            </a:extLst>
          </p:cNvPr>
          <p:cNvSpPr txBox="1">
            <a:spLocks/>
          </p:cNvSpPr>
          <p:nvPr/>
        </p:nvSpPr>
        <p:spPr>
          <a:xfrm>
            <a:off x="-2384" y="22574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Identity, timeline and overall progress</a:t>
            </a:r>
          </a:p>
        </p:txBody>
      </p:sp>
      <p:graphicFrame>
        <p:nvGraphicFramePr>
          <p:cNvPr id="7" name="Πίνακας 6">
            <a:extLst>
              <a:ext uri="{FF2B5EF4-FFF2-40B4-BE49-F238E27FC236}">
                <a16:creationId xmlns:a16="http://schemas.microsoft.com/office/drawing/2014/main" id="{9D170ED1-B4B2-628B-70F5-183A19D45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88962"/>
              </p:ext>
            </p:extLst>
          </p:nvPr>
        </p:nvGraphicFramePr>
        <p:xfrm>
          <a:off x="241300" y="1558925"/>
          <a:ext cx="10389820" cy="24627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380">
                  <a:extLst>
                    <a:ext uri="{9D8B030D-6E8A-4147-A177-3AD203B41FA5}">
                      <a16:colId xmlns:a16="http://schemas.microsoft.com/office/drawing/2014/main" val="468092761"/>
                    </a:ext>
                  </a:extLst>
                </a:gridCol>
                <a:gridCol w="693589">
                  <a:extLst>
                    <a:ext uri="{9D8B030D-6E8A-4147-A177-3AD203B41FA5}">
                      <a16:colId xmlns:a16="http://schemas.microsoft.com/office/drawing/2014/main" val="2959183494"/>
                    </a:ext>
                  </a:extLst>
                </a:gridCol>
                <a:gridCol w="8306851">
                  <a:extLst>
                    <a:ext uri="{9D8B030D-6E8A-4147-A177-3AD203B41FA5}">
                      <a16:colId xmlns:a16="http://schemas.microsoft.com/office/drawing/2014/main" val="1108032653"/>
                    </a:ext>
                  </a:extLst>
                </a:gridCol>
              </a:tblGrid>
              <a:tr h="51714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r>
                        <a:rPr lang="en-US" sz="2000" b="1" baseline="30000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 month</a:t>
                      </a:r>
                      <a:endParaRPr lang="el-GR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D2.1</a:t>
                      </a:r>
                      <a:endParaRPr lang="el-GR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Conjugated MNPs/Aptamers Design, Synthesis, and Selection, Version 1 </a:t>
                      </a:r>
                      <a:endParaRPr lang="el-GR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91209"/>
                  </a:ext>
                </a:extLst>
              </a:tr>
              <a:tr h="58724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24</a:t>
                      </a:r>
                      <a:r>
                        <a:rPr lang="en-US" sz="2000" b="1" baseline="30000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 month</a:t>
                      </a:r>
                      <a:endParaRPr lang="el-GR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D2.2</a:t>
                      </a:r>
                      <a:endParaRPr lang="el-GR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+mn-ea"/>
                          <a:cs typeface="+mn-cs"/>
                        </a:rPr>
                        <a:t>Conjugated MNPs/Aptamers Design, Synthesis, and Selection, Version 2</a:t>
                      </a:r>
                      <a:endParaRPr lang="el-GR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598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18</a:t>
                      </a:r>
                      <a:r>
                        <a:rPr lang="en-US" sz="2000" b="1" baseline="30000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 month</a:t>
                      </a:r>
                      <a:endParaRPr lang="el-GR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D2.3</a:t>
                      </a:r>
                      <a:endParaRPr lang="el-GR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Conjugated MNPs/Aptamers Binding to AD Biomarkers evaluation, Version 1 </a:t>
                      </a:r>
                      <a:endParaRPr lang="el-GR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290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30</a:t>
                      </a:r>
                      <a:r>
                        <a:rPr lang="en-US" sz="2000" b="1" baseline="30000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 month</a:t>
                      </a:r>
                      <a:endParaRPr lang="el-GR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D2.4</a:t>
                      </a:r>
                      <a:endParaRPr lang="el-GR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Conjugated MNPs/Aptamers Binding to AD Biomarkers evaluation, Version 2 </a:t>
                      </a:r>
                      <a:endParaRPr lang="el-GR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585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00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F28A649-EFB2-D7B9-3017-A146BB1487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5899857"/>
              </p:ext>
            </p:extLst>
          </p:nvPr>
        </p:nvGraphicFramePr>
        <p:xfrm>
          <a:off x="1334947" y="2621650"/>
          <a:ext cx="8784926" cy="2739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70AFD807-721A-5BB5-EB1E-8588E2AC1891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4187143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TimeLine</a:t>
            </a:r>
            <a:endParaRPr lang="en-GB" sz="3200" dirty="0">
              <a:solidFill>
                <a:srgbClr val="007FA6"/>
              </a:solidFill>
              <a:latin typeface="Calibri Light"/>
              <a:ea typeface="+mn-ea"/>
              <a:cs typeface="Calibri Light"/>
            </a:endParaRPr>
          </a:p>
        </p:txBody>
      </p:sp>
      <p:pic>
        <p:nvPicPr>
          <p:cNvPr id="3074" name="Picture 2" descr="Project Kickoff in the Agile World - Agile Notion">
            <a:extLst>
              <a:ext uri="{FF2B5EF4-FFF2-40B4-BE49-F238E27FC236}">
                <a16:creationId xmlns:a16="http://schemas.microsoft.com/office/drawing/2014/main" id="{9DE0AE7D-AF8F-6B03-0895-1C542CB7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267644"/>
            <a:ext cx="4251175" cy="201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3E0439-3CAB-4A29-7EAE-D485D8927E76}"/>
              </a:ext>
            </a:extLst>
          </p:cNvPr>
          <p:cNvSpPr txBox="1"/>
          <p:nvPr/>
        </p:nvSpPr>
        <p:spPr>
          <a:xfrm>
            <a:off x="5941477" y="284398"/>
            <a:ext cx="1026243" cy="57817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157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WP2</a:t>
            </a:r>
            <a:endParaRPr lang="el-GR" sz="3157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725 Cn BT" panose="020405060707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88D4C-75AF-BF94-A610-F2C37D569D63}"/>
              </a:ext>
            </a:extLst>
          </p:cNvPr>
          <p:cNvSpPr txBox="1"/>
          <p:nvPr/>
        </p:nvSpPr>
        <p:spPr>
          <a:xfrm>
            <a:off x="6667804" y="1596213"/>
            <a:ext cx="2476960" cy="578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7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M4: Jan2024</a:t>
            </a:r>
            <a:endParaRPr lang="el-GR" sz="3157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725 Cn BT" panose="020405060707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179F5-A072-A904-2E64-F2BCC406CEA8}"/>
              </a:ext>
            </a:extLst>
          </p:cNvPr>
          <p:cNvSpPr txBox="1"/>
          <p:nvPr/>
        </p:nvSpPr>
        <p:spPr>
          <a:xfrm>
            <a:off x="-2384" y="4911725"/>
            <a:ext cx="3484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D2.1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Conjugated MNPs/Aptamers </a:t>
            </a:r>
          </a:p>
          <a:p>
            <a:r>
              <a:rPr lang="en-US" b="1" dirty="0">
                <a:solidFill>
                  <a:schemeClr val="tx2"/>
                </a:solidFill>
                <a:latin typeface="+mn-lt"/>
              </a:rPr>
              <a:t>D2.2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+Binding to AD </a:t>
            </a:r>
            <a:endParaRPr lang="el-GR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D888545A-82AE-CB00-ECBE-BE447D386D9F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Identity, timeline and overall progress</a:t>
            </a:r>
          </a:p>
        </p:txBody>
      </p:sp>
    </p:spTree>
    <p:extLst>
      <p:ext uri="{BB962C8B-B14F-4D97-AF65-F5344CB8AC3E}">
        <p14:creationId xmlns:p14="http://schemas.microsoft.com/office/powerpoint/2010/main" val="321115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E25A-9EE6-B5A8-04E5-E10C74CB4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BE9197D-28F0-B30D-BC67-5B00D96A3B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100" y="2016125"/>
            <a:ext cx="10439400" cy="1138773"/>
          </a:xfr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dirty="0">
                <a:latin typeface="Calibri Light"/>
                <a:ea typeface="Calibri Light"/>
                <a:cs typeface="Calibri Light"/>
              </a:rPr>
              <a:t>WP2 Biomarkers binding and quantitative analysis</a:t>
            </a:r>
          </a:p>
          <a:p>
            <a:pPr algn="ctr"/>
            <a:r>
              <a:rPr lang="en-US" sz="3600" dirty="0">
                <a:latin typeface="Calibri Light"/>
                <a:ea typeface="Calibri Light"/>
                <a:cs typeface="Calibri Light"/>
              </a:rPr>
              <a:t>Implementation and overall progress per task</a:t>
            </a:r>
          </a:p>
        </p:txBody>
      </p:sp>
    </p:spTree>
    <p:extLst>
      <p:ext uri="{BB962C8B-B14F-4D97-AF65-F5344CB8AC3E}">
        <p14:creationId xmlns:p14="http://schemas.microsoft.com/office/powerpoint/2010/main" val="3702119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E25A-9EE6-B5A8-04E5-E10C74CB4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06A8-AA90-906D-31E2-F4C90CE2BE31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4187143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TimeLine</a:t>
            </a:r>
            <a:endParaRPr lang="en-GB" sz="3200" dirty="0">
              <a:solidFill>
                <a:srgbClr val="007FA6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1DA60FA1-BA65-7A3C-E2B9-44BE34CA2F3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Implementation and overall progress 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4E1DEBC-5202-6372-BDB6-7239D3028106}"/>
              </a:ext>
            </a:extLst>
          </p:cNvPr>
          <p:cNvSpPr txBox="1">
            <a:spLocks/>
          </p:cNvSpPr>
          <p:nvPr/>
        </p:nvSpPr>
        <p:spPr>
          <a:xfrm>
            <a:off x="20938" y="3717982"/>
            <a:ext cx="10373841" cy="4828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lnSpc>
                <a:spcPct val="150000"/>
              </a:lnSpc>
              <a:spcBef>
                <a:spcPts val="600"/>
              </a:spcBef>
              <a:buNone/>
            </a:pPr>
            <a:endParaRPr lang="fr-FR" dirty="0">
              <a:solidFill>
                <a:srgbClr val="003C27"/>
              </a:solidFill>
              <a:latin typeface="+mj-lt"/>
            </a:endParaRPr>
          </a:p>
        </p:txBody>
      </p:sp>
      <p:graphicFrame>
        <p:nvGraphicFramePr>
          <p:cNvPr id="7" name="Πίνακας 6">
            <a:extLst>
              <a:ext uri="{FF2B5EF4-FFF2-40B4-BE49-F238E27FC236}">
                <a16:creationId xmlns:a16="http://schemas.microsoft.com/office/drawing/2014/main" id="{6692CADC-FFEF-9C20-0B67-7135502C5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395138"/>
              </p:ext>
            </p:extLst>
          </p:nvPr>
        </p:nvGraphicFramePr>
        <p:xfrm>
          <a:off x="213153" y="1315085"/>
          <a:ext cx="10373841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65345">
                  <a:extLst>
                    <a:ext uri="{9D8B030D-6E8A-4147-A177-3AD203B41FA5}">
                      <a16:colId xmlns:a16="http://schemas.microsoft.com/office/drawing/2014/main" val="172085478"/>
                    </a:ext>
                  </a:extLst>
                </a:gridCol>
                <a:gridCol w="5735202">
                  <a:extLst>
                    <a:ext uri="{9D8B030D-6E8A-4147-A177-3AD203B41FA5}">
                      <a16:colId xmlns:a16="http://schemas.microsoft.com/office/drawing/2014/main" val="4684056"/>
                    </a:ext>
                  </a:extLst>
                </a:gridCol>
                <a:gridCol w="2573294">
                  <a:extLst>
                    <a:ext uri="{9D8B030D-6E8A-4147-A177-3AD203B41FA5}">
                      <a16:colId xmlns:a16="http://schemas.microsoft.com/office/drawing/2014/main" val="2205941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C27"/>
                          </a:solidFill>
                          <a:latin typeface="+mj-lt"/>
                        </a:rPr>
                        <a:t>Task 2.1: </a:t>
                      </a:r>
                      <a:r>
                        <a:rPr lang="en-US" sz="1800" dirty="0">
                          <a:solidFill>
                            <a:srgbClr val="003C27"/>
                          </a:solidFill>
                          <a:latin typeface="+mj-lt"/>
                        </a:rPr>
                        <a:t>M4-M24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C27"/>
                          </a:solidFill>
                          <a:latin typeface="+mj-lt"/>
                        </a:rPr>
                        <a:t>Identification, synthesis, and evaluation of Aptamers for AD protein biomarkers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3C27"/>
                          </a:solidFill>
                          <a:latin typeface="+mj-lt"/>
                        </a:rPr>
                        <a:t>Leader: NOVA, </a:t>
                      </a:r>
                    </a:p>
                    <a:p>
                      <a:r>
                        <a:rPr lang="en-US" sz="1800" dirty="0">
                          <a:solidFill>
                            <a:srgbClr val="003C27"/>
                          </a:solidFill>
                          <a:latin typeface="+mj-lt"/>
                        </a:rPr>
                        <a:t>support: AUTH, </a:t>
                      </a:r>
                      <a:r>
                        <a:rPr lang="en-US" sz="1800" dirty="0" err="1">
                          <a:solidFill>
                            <a:srgbClr val="003C27"/>
                          </a:solidFill>
                          <a:latin typeface="+mj-lt"/>
                        </a:rPr>
                        <a:t>CeADAR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39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C27"/>
                          </a:solidFill>
                          <a:latin typeface="+mj-lt"/>
                        </a:rPr>
                        <a:t>Task 2.2: M13-M24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C27"/>
                          </a:solidFill>
                          <a:latin typeface="+mn-lt"/>
                          <a:ea typeface="+mn-ea"/>
                          <a:cs typeface="+mn-cs"/>
                        </a:rPr>
                        <a:t>Optimization and functionalization of aptamers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C27"/>
                          </a:solidFill>
                          <a:latin typeface="+mj-lt"/>
                        </a:rPr>
                        <a:t>Leader: NOVA, support: AUTH, </a:t>
                      </a:r>
                      <a:r>
                        <a:rPr lang="en-US" dirty="0" err="1">
                          <a:solidFill>
                            <a:srgbClr val="003C27"/>
                          </a:solidFill>
                          <a:latin typeface="+mj-lt"/>
                        </a:rPr>
                        <a:t>CeADAR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453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C27"/>
                          </a:solidFill>
                          <a:latin typeface="+mj-lt"/>
                        </a:rPr>
                        <a:t>Task 2.3: M4-M24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C27"/>
                          </a:solidFill>
                          <a:latin typeface="+mj-lt"/>
                        </a:rPr>
                        <a:t>Synthesis and characterization of magnetic nanoparticles as carriers and enablers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C27"/>
                          </a:solidFill>
                          <a:latin typeface="+mj-lt"/>
                        </a:rPr>
                        <a:t>Leader: AUTH, support: NOVA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54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C27"/>
                          </a:solidFill>
                          <a:latin typeface="+mj-lt"/>
                        </a:rPr>
                        <a:t>Task 2.4: M18-M30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C27"/>
                          </a:solidFill>
                          <a:latin typeface="+mj-lt"/>
                        </a:rPr>
                        <a:t>Immobilization, Functionalization &amp; Evaluation of Conjugated MNPs/Aptamers/Biomarkers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C27"/>
                          </a:solidFill>
                          <a:latin typeface="+mj-lt"/>
                        </a:rPr>
                        <a:t>Leader: AUTH, support: UP, ICN2, NOVA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535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60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E25A-9EE6-B5A8-04E5-E10C74CB4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06A8-AA90-906D-31E2-F4C90CE2BE31}"/>
              </a:ext>
            </a:extLst>
          </p:cNvPr>
          <p:cNvSpPr txBox="1">
            <a:spLocks/>
          </p:cNvSpPr>
          <p:nvPr/>
        </p:nvSpPr>
        <p:spPr>
          <a:xfrm>
            <a:off x="0" y="379152"/>
            <a:ext cx="4187143" cy="576000"/>
          </a:xfrm>
          <a:prstGeom prst="rect">
            <a:avLst/>
          </a:prstGeom>
          <a:effectLst/>
        </p:spPr>
        <p:txBody>
          <a:bodyPr vert="horz" lIns="80179" tIns="40090" rIns="80179" bIns="400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007FA6"/>
                </a:solidFill>
                <a:latin typeface="Calibri Light"/>
                <a:ea typeface="+mn-ea"/>
                <a:cs typeface="Calibri Light"/>
              </a:rPr>
              <a:t>Contacts</a:t>
            </a:r>
            <a:endParaRPr lang="en-GB" sz="3200" dirty="0">
              <a:solidFill>
                <a:srgbClr val="007FA6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1DA60FA1-BA65-7A3C-E2B9-44BE34CA2F36}"/>
              </a:ext>
            </a:extLst>
          </p:cNvPr>
          <p:cNvSpPr txBox="1">
            <a:spLocks/>
          </p:cNvSpPr>
          <p:nvPr/>
        </p:nvSpPr>
        <p:spPr>
          <a:xfrm>
            <a:off x="-2384" y="-15479"/>
            <a:ext cx="534908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>
              <a:buFont typeface="Arial" panose="020B0604020202020204" pitchFamily="34" charset="0"/>
              <a:buNone/>
              <a:defRPr sz="5400" b="0" spc="3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99" indent="-285769">
              <a:buFont typeface="Arial" panose="020B0604020202020204" pitchFamily="34" charset="0"/>
              <a:buChar char="•"/>
              <a:defRPr sz="20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2pPr>
            <a:lvl3pPr marL="1200229" indent="-285769">
              <a:buFont typeface="Arial" panose="020B0604020202020204" pitchFamily="34" charset="0"/>
              <a:buChar char="•"/>
              <a:defRPr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3pPr>
            <a:lvl4pPr marL="165746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4pPr>
            <a:lvl5pPr marL="2114691" indent="-285769">
              <a:buFont typeface="Arial" panose="020B0604020202020204" pitchFamily="34" charset="0"/>
              <a:buChar char="•"/>
              <a:defRPr sz="1600">
                <a:solidFill>
                  <a:srgbClr val="003C27"/>
                </a:solidFill>
                <a:latin typeface="+mn-lt"/>
                <a:ea typeface="+mn-ea"/>
                <a:cs typeface="+mn-cs"/>
              </a:defRPr>
            </a:lvl5pPr>
            <a:lvl6pPr marL="2286152">
              <a:defRPr>
                <a:latin typeface="+mn-lt"/>
                <a:ea typeface="+mn-ea"/>
                <a:cs typeface="+mn-cs"/>
              </a:defRPr>
            </a:lvl6pPr>
            <a:lvl7pPr marL="2743383">
              <a:defRPr>
                <a:latin typeface="+mn-lt"/>
                <a:ea typeface="+mn-ea"/>
                <a:cs typeface="+mn-cs"/>
              </a:defRPr>
            </a:lvl7pPr>
            <a:lvl8pPr marL="3200613">
              <a:defRPr>
                <a:latin typeface="+mn-lt"/>
                <a:ea typeface="+mn-ea"/>
                <a:cs typeface="+mn-cs"/>
              </a:defRPr>
            </a:lvl8pPr>
            <a:lvl9pPr marL="3657843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kern="1200" spc="0" dirty="0">
                <a:solidFill>
                  <a:srgbClr val="007FA6"/>
                </a:solidFill>
                <a:latin typeface="Calibri Light"/>
                <a:cs typeface="Calibri Light"/>
              </a:rPr>
              <a:t>Implementation and overall progress </a:t>
            </a:r>
          </a:p>
        </p:txBody>
      </p:sp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CAB7AA00-89FC-29EB-110D-8BE020D7D9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3568504"/>
              </p:ext>
            </p:extLst>
          </p:nvPr>
        </p:nvGraphicFramePr>
        <p:xfrm>
          <a:off x="2473117" y="95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598B3A5-B6C2-6B02-EC3B-7DA5EC139A66}"/>
              </a:ext>
            </a:extLst>
          </p:cNvPr>
          <p:cNvSpPr/>
          <p:nvPr/>
        </p:nvSpPr>
        <p:spPr>
          <a:xfrm>
            <a:off x="7861300" y="3159125"/>
            <a:ext cx="888294" cy="89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2B0205A-2445-8345-35F4-75A46D190C8C}"/>
              </a:ext>
            </a:extLst>
          </p:cNvPr>
          <p:cNvSpPr txBox="1">
            <a:spLocks/>
          </p:cNvSpPr>
          <p:nvPr/>
        </p:nvSpPr>
        <p:spPr>
          <a:xfrm>
            <a:off x="6811352" y="1561059"/>
            <a:ext cx="1888466" cy="667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b="1" dirty="0" err="1">
                <a:solidFill>
                  <a:srgbClr val="002060"/>
                </a:solidFill>
                <a:latin typeface="+mn-lt"/>
              </a:rPr>
              <a:t>NatasaPantazaki</a:t>
            </a:r>
            <a:endParaRPr lang="en-US" sz="1200" b="1" dirty="0">
              <a:solidFill>
                <a:srgbClr val="002060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dirty="0" err="1">
                <a:solidFill>
                  <a:srgbClr val="002060"/>
                </a:solidFill>
                <a:latin typeface="+mn-lt"/>
              </a:rPr>
              <a:t>AUTh</a:t>
            </a:r>
            <a:endParaRPr lang="en-US" sz="1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Εικόνα 7" descr="Κάντε click για άνοιγμα">
            <a:extLst>
              <a:ext uri="{FF2B5EF4-FFF2-40B4-BE49-F238E27FC236}">
                <a16:creationId xmlns:a16="http://schemas.microsoft.com/office/drawing/2014/main" id="{A05A3E88-66A5-B0B3-6697-D75DEC172C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989" y="70129"/>
            <a:ext cx="1427926" cy="144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2" descr="Our Team - CeADAR">
            <a:extLst>
              <a:ext uri="{FF2B5EF4-FFF2-40B4-BE49-F238E27FC236}">
                <a16:creationId xmlns:a16="http://schemas.microsoft.com/office/drawing/2014/main" id="{322ACA89-1693-F834-D32C-6AD821B90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7" y="2154782"/>
            <a:ext cx="1440000" cy="144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1CE948-9523-B7AA-9090-140E1B621931}"/>
              </a:ext>
            </a:extLst>
          </p:cNvPr>
          <p:cNvSpPr txBox="1"/>
          <p:nvPr/>
        </p:nvSpPr>
        <p:spPr>
          <a:xfrm>
            <a:off x="-149565" y="3594782"/>
            <a:ext cx="2083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Cristian Bosch Serrano </a:t>
            </a:r>
          </a:p>
          <a:p>
            <a:pPr algn="ctr"/>
            <a:r>
              <a:rPr lang="en-US" sz="1200" dirty="0" err="1">
                <a:solidFill>
                  <a:srgbClr val="002060"/>
                </a:solidFill>
              </a:rPr>
              <a:t>CeADAR</a:t>
            </a:r>
            <a:r>
              <a:rPr lang="en-US" sz="11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2" name="Picture 4" descr="Jean-Jacques TOULMÉ | Research Director | PhD | French Institute of Health  and Medical Research | Inserm | RNA: Artificial and Natural Regulators |  Research profile">
            <a:extLst>
              <a:ext uri="{FF2B5EF4-FFF2-40B4-BE49-F238E27FC236}">
                <a16:creationId xmlns:a16="http://schemas.microsoft.com/office/drawing/2014/main" id="{DC5BA99D-7D11-A772-B4F2-5A09FB967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855" y="2120496"/>
            <a:ext cx="1440000" cy="144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F51DD8-CF70-ED61-F7D5-6E0800B30EBB}"/>
              </a:ext>
            </a:extLst>
          </p:cNvPr>
          <p:cNvSpPr txBox="1"/>
          <p:nvPr/>
        </p:nvSpPr>
        <p:spPr>
          <a:xfrm>
            <a:off x="1481040" y="3579393"/>
            <a:ext cx="23877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dirty="0">
                <a:solidFill>
                  <a:srgbClr val="002060"/>
                </a:solidFill>
                <a:effectLst/>
              </a:rPr>
              <a:t>Jean-Jacques TOULMÉ</a:t>
            </a:r>
            <a:endParaRPr lang="en-US" sz="1200" b="1" i="0" u="none" strike="noStrike" dirty="0">
              <a:solidFill>
                <a:srgbClr val="002060"/>
              </a:solidFill>
              <a:effectLst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1200" dirty="0" err="1">
                <a:solidFill>
                  <a:srgbClr val="002060"/>
                </a:solidFill>
              </a:rPr>
              <a:t>NOVAptech</a:t>
            </a:r>
            <a:endParaRPr lang="en-US" sz="1200" b="0" i="0" u="none" strike="noStrike" dirty="0">
              <a:solidFill>
                <a:srgbClr val="002060"/>
              </a:solidFill>
              <a:effectLst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4" name="Εικόνα 13" descr="Εικόνα που περιέχει ανθρώπινο πρόσωπο, ρουχισμός, άτομο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DA627F7-CB2D-EAB3-09C0-16B768E11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0" r="1020" b="28792"/>
          <a:stretch/>
        </p:blipFill>
        <p:spPr>
          <a:xfrm>
            <a:off x="5489963" y="64826"/>
            <a:ext cx="1460518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EBF9CCE-A8EE-6EA7-5369-FACD96605FE8}"/>
              </a:ext>
            </a:extLst>
          </p:cNvPr>
          <p:cNvSpPr txBox="1">
            <a:spLocks/>
          </p:cNvSpPr>
          <p:nvPr/>
        </p:nvSpPr>
        <p:spPr>
          <a:xfrm>
            <a:off x="6619501" y="5030297"/>
            <a:ext cx="2083760" cy="803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b="1" dirty="0">
                <a:solidFill>
                  <a:srgbClr val="002060"/>
                </a:solidFill>
                <a:latin typeface="+mn-lt"/>
              </a:rPr>
              <a:t>Ruslan Alvarez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+mn-lt"/>
              </a:rPr>
              <a:t>ICN2</a:t>
            </a:r>
            <a:endParaRPr lang="en-US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58F96314-A6B4-8F0C-EC9E-AA704D4117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4" b="6752"/>
          <a:stretch/>
        </p:blipFill>
        <p:spPr>
          <a:xfrm>
            <a:off x="6773590" y="3380744"/>
            <a:ext cx="1367838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AF67BDA-59F4-F791-4B43-98453AA46E5E}"/>
              </a:ext>
            </a:extLst>
          </p:cNvPr>
          <p:cNvSpPr txBox="1">
            <a:spLocks/>
          </p:cNvSpPr>
          <p:nvPr/>
        </p:nvSpPr>
        <p:spPr>
          <a:xfrm>
            <a:off x="4810164" y="5012573"/>
            <a:ext cx="2280227" cy="611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2060"/>
                </a:solidFill>
              </a:rPr>
              <a:t>Aris </a:t>
            </a:r>
            <a:r>
              <a:rPr lang="en-US" sz="1200" b="1" dirty="0" err="1">
                <a:solidFill>
                  <a:srgbClr val="002060"/>
                </a:solidFill>
              </a:rPr>
              <a:t>Bakandritsos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UP</a:t>
            </a:r>
            <a:endParaRPr lang="en-US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DA13A47-488F-893E-4B36-8491BC9487A8}"/>
              </a:ext>
            </a:extLst>
          </p:cNvPr>
          <p:cNvSpPr txBox="1">
            <a:spLocks/>
          </p:cNvSpPr>
          <p:nvPr/>
        </p:nvSpPr>
        <p:spPr>
          <a:xfrm>
            <a:off x="4757152" y="2959401"/>
            <a:ext cx="3745500" cy="10261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25B7C16-1671-806C-8A4B-5142526686A9}"/>
              </a:ext>
            </a:extLst>
          </p:cNvPr>
          <p:cNvSpPr txBox="1">
            <a:spLocks/>
          </p:cNvSpPr>
          <p:nvPr/>
        </p:nvSpPr>
        <p:spPr>
          <a:xfrm>
            <a:off x="5114655" y="1579775"/>
            <a:ext cx="1888466" cy="628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b="1" dirty="0">
                <a:solidFill>
                  <a:srgbClr val="002060"/>
                </a:solidFill>
                <a:latin typeface="+mn-lt"/>
              </a:rPr>
              <a:t>Makis Angelakeris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dirty="0" err="1">
                <a:solidFill>
                  <a:srgbClr val="002060"/>
                </a:solidFill>
                <a:latin typeface="+mn-lt"/>
              </a:rPr>
              <a:t>AUTh</a:t>
            </a:r>
            <a:endParaRPr lang="en-US" sz="1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" name="Picture 2" descr="With each new discovery comes joy and excitement - Catrin">
            <a:extLst>
              <a:ext uri="{FF2B5EF4-FFF2-40B4-BE49-F238E27FC236}">
                <a16:creationId xmlns:a16="http://schemas.microsoft.com/office/drawing/2014/main" id="{A580AF77-C7C9-B2BB-D1CF-D4DEA6A77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21524" r="24459" b="22398"/>
          <a:stretch/>
        </p:blipFill>
        <p:spPr bwMode="auto">
          <a:xfrm>
            <a:off x="5164446" y="3363020"/>
            <a:ext cx="1330057" cy="144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18D933-98C4-C174-BFB2-48F968E4C381}"/>
              </a:ext>
            </a:extLst>
          </p:cNvPr>
          <p:cNvSpPr txBox="1"/>
          <p:nvPr/>
        </p:nvSpPr>
        <p:spPr>
          <a:xfrm>
            <a:off x="8388370" y="4836400"/>
            <a:ext cx="1612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l-GR" sz="1200" b="1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arianna</a:t>
            </a:r>
            <a:r>
              <a:rPr lang="en-US" sz="12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R</a:t>
            </a:r>
            <a:r>
              <a:rPr lang="el-GR" sz="1200" b="1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ossett</a:t>
            </a:r>
            <a:r>
              <a:rPr lang="en-US" sz="1200" b="1" kern="12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i</a:t>
            </a:r>
            <a:endParaRPr lang="en-US" sz="1200" b="1" kern="1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n-US" sz="12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ICN2</a:t>
            </a:r>
            <a:endParaRPr lang="el-GR" sz="1200" b="1" kern="1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14A9CCDA-9B4F-4FBF-B65D-19F317B498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8370" y="3396400"/>
            <a:ext cx="144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11427334"/>
      </p:ext>
    </p:extLst>
  </p:cSld>
  <p:clrMapOvr>
    <a:masterClrMapping/>
  </p:clrMapOvr>
</p:sld>
</file>

<file path=ppt/theme/theme1.xml><?xml version="1.0" encoding="utf-8"?>
<a:theme xmlns:a="http://schemas.openxmlformats.org/drawingml/2006/main" name="2_Cover page 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Questions &amp; Answ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ollow 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ank yo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Thank yo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a965ee-28fe-4181-9d67-1cdf443866e2">
      <Terms xmlns="http://schemas.microsoft.com/office/infopath/2007/PartnerControls"/>
    </lcf76f155ced4ddcb4097134ff3c332f>
    <TaxCatchAll xmlns="5867ec5a-5e0e-4fc9-b2a9-1ee4219d212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1D2115902CB7848A50CA0BAFA401721" ma:contentTypeVersion="14" ma:contentTypeDescription="Vytvoří nový dokument" ma:contentTypeScope="" ma:versionID="68a527973c7b956176b75ac272f5fd27">
  <xsd:schema xmlns:xsd="http://www.w3.org/2001/XMLSchema" xmlns:xs="http://www.w3.org/2001/XMLSchema" xmlns:p="http://schemas.microsoft.com/office/2006/metadata/properties" xmlns:ns2="71a965ee-28fe-4181-9d67-1cdf443866e2" xmlns:ns3="5867ec5a-5e0e-4fc9-b2a9-1ee4219d212a" targetNamespace="http://schemas.microsoft.com/office/2006/metadata/properties" ma:root="true" ma:fieldsID="c3ff1818a0465c3a49189565036bfe3f" ns2:_="" ns3:_="">
    <xsd:import namespace="71a965ee-28fe-4181-9d67-1cdf443866e2"/>
    <xsd:import namespace="5867ec5a-5e0e-4fc9-b2a9-1ee4219d21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965ee-28fe-4181-9d67-1cdf443866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Značky obrázků" ma:readOnly="false" ma:fieldId="{5cf76f15-5ced-4ddc-b409-7134ff3c332f}" ma:taxonomyMulti="true" ma:sspId="a5b359e2-fdae-41c7-a0a3-a8a599e035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7ec5a-5e0e-4fc9-b2a9-1ee4219d212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b68f1cc-590d-4c8c-a567-34fdd2de86e0}" ma:internalName="TaxCatchAll" ma:showField="CatchAllData" ma:web="5867ec5a-5e0e-4fc9-b2a9-1ee4219d21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EE2768-5414-4947-93DE-DA05E02A6DFC}">
  <ds:schemaRefs>
    <ds:schemaRef ds:uri="http://purl.org/dc/dcmitype/"/>
    <ds:schemaRef ds:uri="5867ec5a-5e0e-4fc9-b2a9-1ee4219d212a"/>
    <ds:schemaRef ds:uri="http://purl.org/dc/terms/"/>
    <ds:schemaRef ds:uri="http://schemas.microsoft.com/office/2006/documentManagement/types"/>
    <ds:schemaRef ds:uri="71a965ee-28fe-4181-9d67-1cdf443866e2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CBEBCA-063E-4399-8F09-8C98D8572E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965ee-28fe-4181-9d67-1cdf443866e2"/>
    <ds:schemaRef ds:uri="5867ec5a-5e0e-4fc9-b2a9-1ee4219d21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14D803-D874-4358-BDAE-D2B6493D1C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4050</TotalTime>
  <Words>1868</Words>
  <Application>Microsoft Office PowerPoint</Application>
  <PresentationFormat>Προσαρμογή</PresentationFormat>
  <Paragraphs>273</Paragraphs>
  <Slides>30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8</vt:i4>
      </vt:variant>
      <vt:variant>
        <vt:lpstr>Τίτλοι διαφανειών</vt:lpstr>
      </vt:variant>
      <vt:variant>
        <vt:i4>30</vt:i4>
      </vt:variant>
    </vt:vector>
  </HeadingPairs>
  <TitlesOfParts>
    <vt:vector size="48" baseType="lpstr">
      <vt:lpstr>Aptos</vt:lpstr>
      <vt:lpstr>Arial</vt:lpstr>
      <vt:lpstr>Bradley Hand ITC</vt:lpstr>
      <vt:lpstr>Calibri</vt:lpstr>
      <vt:lpstr>Calibri Light</vt:lpstr>
      <vt:lpstr>Cambria</vt:lpstr>
      <vt:lpstr>Century Gothic</vt:lpstr>
      <vt:lpstr>Century725 Cn BT</vt:lpstr>
      <vt:lpstr>Times New Roman</vt:lpstr>
      <vt:lpstr>Wingdings</vt:lpstr>
      <vt:lpstr>2_Cover page v1</vt:lpstr>
      <vt:lpstr>Section Title</vt:lpstr>
      <vt:lpstr>M1</vt:lpstr>
      <vt:lpstr>Questions &amp; Answers</vt:lpstr>
      <vt:lpstr>Follow us</vt:lpstr>
      <vt:lpstr>Thank you</vt:lpstr>
      <vt:lpstr>1_Thank you</vt:lpstr>
      <vt:lpstr>2_Thank you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www.cubicproject.eu</dc:title>
  <dc:creator>Zozis Gat</dc:creator>
  <cp:lastModifiedBy>Μάκης Αγγελακέρης</cp:lastModifiedBy>
  <cp:revision>376</cp:revision>
  <dcterms:created xsi:type="dcterms:W3CDTF">2023-09-23T08:16:24Z</dcterms:created>
  <dcterms:modified xsi:type="dcterms:W3CDTF">2024-04-17T05:33:22Z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2023-09-22T00:00:00Z</vt:filetime>
  </property>
  <property fmtid="{D5CDD505-2E9C-101B-9397-08002B2CF9AE}" pid="3" name="Creator">
    <vt:lpwstr>Adobe InDesign 15.1 (Windows)</vt:lpwstr>
  </property>
  <property fmtid="{D5CDD505-2E9C-101B-9397-08002B2CF9AE}" pid="4" name="LastSaved">
    <vt:filetime>2023-09-23T00:00:00Z</vt:filetime>
  </property>
  <property fmtid="{D5CDD505-2E9C-101B-9397-08002B2CF9AE}" pid="5" name="Producer">
    <vt:lpwstr>Adobe PDF Library 15.0</vt:lpwstr>
  </property>
  <property fmtid="{D5CDD505-2E9C-101B-9397-08002B2CF9AE}" pid="6" name="ContentTypeId">
    <vt:lpwstr>0x01010071D2115902CB7848A50CA0BAFA401721</vt:lpwstr>
  </property>
  <property fmtid="{D5CDD505-2E9C-101B-9397-08002B2CF9AE}" pid="7" name="MediaServiceImageTags">
    <vt:lpwstr/>
  </property>
</Properties>
</file>