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2"/>
  </p:notesMasterIdLst>
  <p:handoutMasterIdLst>
    <p:handoutMasterId r:id="rId23"/>
  </p:handoutMasterIdLst>
  <p:sldIdLst>
    <p:sldId id="256" r:id="rId2"/>
    <p:sldId id="302" r:id="rId3"/>
    <p:sldId id="303" r:id="rId4"/>
    <p:sldId id="304" r:id="rId5"/>
    <p:sldId id="284" r:id="rId6"/>
    <p:sldId id="315" r:id="rId7"/>
    <p:sldId id="305" r:id="rId8"/>
    <p:sldId id="306" r:id="rId9"/>
    <p:sldId id="317" r:id="rId10"/>
    <p:sldId id="343" r:id="rId11"/>
    <p:sldId id="316" r:id="rId12"/>
    <p:sldId id="344" r:id="rId13"/>
    <p:sldId id="296" r:id="rId14"/>
    <p:sldId id="307" r:id="rId15"/>
    <p:sldId id="311" r:id="rId16"/>
    <p:sldId id="313" r:id="rId17"/>
    <p:sldId id="345" r:id="rId18"/>
    <p:sldId id="291" r:id="rId19"/>
    <p:sldId id="310" r:id="rId20"/>
    <p:sldId id="29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7C82AA-241A-465D-8D77-7B450C8AB04C}">
          <p14:sldIdLst>
            <p14:sldId id="256"/>
            <p14:sldId id="302"/>
            <p14:sldId id="303"/>
            <p14:sldId id="304"/>
            <p14:sldId id="284"/>
            <p14:sldId id="315"/>
            <p14:sldId id="305"/>
            <p14:sldId id="306"/>
            <p14:sldId id="317"/>
            <p14:sldId id="343"/>
            <p14:sldId id="316"/>
            <p14:sldId id="344"/>
            <p14:sldId id="296"/>
            <p14:sldId id="307"/>
            <p14:sldId id="311"/>
            <p14:sldId id="313"/>
            <p14:sldId id="345"/>
            <p14:sldId id="291"/>
            <p14:sldId id="310"/>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CDD0D1"/>
    <a:srgbClr val="FFFFFF"/>
    <a:srgbClr val="133C8B"/>
    <a:srgbClr val="3494BA"/>
    <a:srgbClr val="1A4A5D"/>
    <a:srgbClr val="276F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1752" y="6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A17F0-11D6-4BA7-A614-26B4C4B62E0C}"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l-GR"/>
        </a:p>
      </dgm:t>
    </dgm:pt>
    <dgm:pt modelId="{E35BE13D-63A5-4D3F-8669-5536BE100387}">
      <dgm:prSet phldrT="[Κείμενο]"/>
      <dgm:spPr/>
      <dgm:t>
        <a:bodyPr/>
        <a:lstStyle/>
        <a:p>
          <a:r>
            <a:rPr lang="en-US" dirty="0"/>
            <a:t>Task 2.4</a:t>
          </a:r>
          <a:endParaRPr lang="el-GR" dirty="0"/>
        </a:p>
      </dgm:t>
    </dgm:pt>
    <dgm:pt modelId="{5C421A9F-2017-445A-8BFA-1770F4E5F790}" type="parTrans" cxnId="{946D1E13-AB06-41A2-A8CD-134D0A61E798}">
      <dgm:prSet/>
      <dgm:spPr/>
      <dgm:t>
        <a:bodyPr/>
        <a:lstStyle/>
        <a:p>
          <a:endParaRPr lang="el-GR"/>
        </a:p>
      </dgm:t>
    </dgm:pt>
    <dgm:pt modelId="{25A494AF-A0A6-42F0-AD96-03CC90431F30}" type="sibTrans" cxnId="{946D1E13-AB06-41A2-A8CD-134D0A61E798}">
      <dgm:prSet/>
      <dgm:spPr/>
      <dgm:t>
        <a:bodyPr/>
        <a:lstStyle/>
        <a:p>
          <a:endParaRPr lang="el-GR"/>
        </a:p>
      </dgm:t>
    </dgm:pt>
    <dgm:pt modelId="{9287B969-2FC4-4292-94C7-AE1921BCDE65}">
      <dgm:prSet phldrT="[Κείμενο]"/>
      <dgm:spPr/>
      <dgm:t>
        <a:bodyPr/>
        <a:lstStyle/>
        <a:p>
          <a:r>
            <a:rPr lang="en-US" dirty="0"/>
            <a:t> </a:t>
          </a:r>
          <a:endParaRPr lang="el-GR" dirty="0"/>
        </a:p>
      </dgm:t>
    </dgm:pt>
    <dgm:pt modelId="{6522605F-6499-4A02-9D1D-8C9811803E9D}" type="parTrans" cxnId="{6D33731F-540E-47AD-B0E9-DFA6DBCB2FD1}">
      <dgm:prSet/>
      <dgm:spPr/>
      <dgm:t>
        <a:bodyPr/>
        <a:lstStyle/>
        <a:p>
          <a:endParaRPr lang="el-GR"/>
        </a:p>
      </dgm:t>
    </dgm:pt>
    <dgm:pt modelId="{B053B24E-2D4D-414C-AD3D-8A3B45EA7FCA}" type="sibTrans" cxnId="{6D33731F-540E-47AD-B0E9-DFA6DBCB2FD1}">
      <dgm:prSet/>
      <dgm:spPr/>
      <dgm:t>
        <a:bodyPr/>
        <a:lstStyle/>
        <a:p>
          <a:endParaRPr lang="el-GR"/>
        </a:p>
      </dgm:t>
    </dgm:pt>
    <dgm:pt modelId="{C523B6E0-2F79-4F29-9414-1A70D3A54DE2}">
      <dgm:prSet phldrT="[Κείμενο]"/>
      <dgm:spPr/>
      <dgm:t>
        <a:bodyPr/>
        <a:lstStyle/>
        <a:p>
          <a:r>
            <a:rPr lang="en-US" dirty="0"/>
            <a:t>Tasks 2.1, 2.2</a:t>
          </a:r>
          <a:endParaRPr lang="el-GR" dirty="0"/>
        </a:p>
      </dgm:t>
    </dgm:pt>
    <dgm:pt modelId="{7507EAB7-803D-4A2A-BD69-321D3134AD61}" type="parTrans" cxnId="{EF847330-5931-4E8C-AE7B-B2272F46934E}">
      <dgm:prSet/>
      <dgm:spPr/>
      <dgm:t>
        <a:bodyPr/>
        <a:lstStyle/>
        <a:p>
          <a:endParaRPr lang="el-GR"/>
        </a:p>
      </dgm:t>
    </dgm:pt>
    <dgm:pt modelId="{A55335C6-3D7D-49FF-A6D8-159F86EB1BB6}" type="sibTrans" cxnId="{EF847330-5931-4E8C-AE7B-B2272F46934E}">
      <dgm:prSet/>
      <dgm:spPr/>
      <dgm:t>
        <a:bodyPr/>
        <a:lstStyle/>
        <a:p>
          <a:endParaRPr lang="el-GR"/>
        </a:p>
      </dgm:t>
    </dgm:pt>
    <dgm:pt modelId="{DE8E9843-A091-4EF9-A6E2-AAF1A7F7B5B3}">
      <dgm:prSet phldrT="[Κείμενο]"/>
      <dgm:spPr/>
      <dgm:t>
        <a:bodyPr/>
        <a:lstStyle/>
        <a:p>
          <a:r>
            <a:rPr lang="en-US" dirty="0"/>
            <a:t>Task 2.3</a:t>
          </a:r>
          <a:endParaRPr lang="el-GR" dirty="0"/>
        </a:p>
      </dgm:t>
    </dgm:pt>
    <dgm:pt modelId="{D2FE4024-DB2B-4AF5-BA2D-A6934C5B1467}" type="parTrans" cxnId="{52A5CBB7-2A1E-4815-8E8B-5D71BAD32122}">
      <dgm:prSet/>
      <dgm:spPr/>
      <dgm:t>
        <a:bodyPr/>
        <a:lstStyle/>
        <a:p>
          <a:endParaRPr lang="el-GR"/>
        </a:p>
      </dgm:t>
    </dgm:pt>
    <dgm:pt modelId="{2D01B1A1-3478-4E99-817A-130F6F089F9D}" type="sibTrans" cxnId="{52A5CBB7-2A1E-4815-8E8B-5D71BAD32122}">
      <dgm:prSet/>
      <dgm:spPr/>
      <dgm:t>
        <a:bodyPr/>
        <a:lstStyle/>
        <a:p>
          <a:endParaRPr lang="el-GR"/>
        </a:p>
      </dgm:t>
    </dgm:pt>
    <dgm:pt modelId="{474BA63B-3622-449B-A037-6582AEB835DA}">
      <dgm:prSet phldrT="[Κείμενο]"/>
      <dgm:spPr/>
      <dgm:t>
        <a:bodyPr/>
        <a:lstStyle/>
        <a:p>
          <a:r>
            <a:rPr lang="en-US" dirty="0"/>
            <a:t> </a:t>
          </a:r>
          <a:endParaRPr lang="el-GR" dirty="0"/>
        </a:p>
      </dgm:t>
    </dgm:pt>
    <dgm:pt modelId="{C9080A2B-407C-4228-BAF7-B0A6EEB2C996}" type="sibTrans" cxnId="{7A254E5A-8A57-4888-A2A5-870573E03A03}">
      <dgm:prSet/>
      <dgm:spPr/>
      <dgm:t>
        <a:bodyPr/>
        <a:lstStyle/>
        <a:p>
          <a:endParaRPr lang="el-GR"/>
        </a:p>
      </dgm:t>
    </dgm:pt>
    <dgm:pt modelId="{BC8BC792-922E-4CD4-9A20-E99A2D97AFFE}" type="parTrans" cxnId="{7A254E5A-8A57-4888-A2A5-870573E03A03}">
      <dgm:prSet/>
      <dgm:spPr/>
      <dgm:t>
        <a:bodyPr/>
        <a:lstStyle/>
        <a:p>
          <a:endParaRPr lang="el-GR"/>
        </a:p>
      </dgm:t>
    </dgm:pt>
    <dgm:pt modelId="{03A1E028-5230-48BC-8BF7-31EDD996751F}" type="pres">
      <dgm:prSet presAssocID="{4EEA17F0-11D6-4BA7-A614-26B4C4B62E0C}" presName="cycle" presStyleCnt="0">
        <dgm:presLayoutVars>
          <dgm:dir/>
          <dgm:resizeHandles val="exact"/>
        </dgm:presLayoutVars>
      </dgm:prSet>
      <dgm:spPr/>
    </dgm:pt>
    <dgm:pt modelId="{B68EFB42-407E-4129-8351-7AB097646E93}" type="pres">
      <dgm:prSet presAssocID="{474BA63B-3622-449B-A037-6582AEB835DA}" presName="dummy" presStyleCnt="0"/>
      <dgm:spPr/>
    </dgm:pt>
    <dgm:pt modelId="{E5A5F82E-F36C-4202-8FC0-56DD12BAA73A}" type="pres">
      <dgm:prSet presAssocID="{474BA63B-3622-449B-A037-6582AEB835DA}" presName="node" presStyleLbl="revTx" presStyleIdx="0" presStyleCnt="5">
        <dgm:presLayoutVars>
          <dgm:bulletEnabled val="1"/>
        </dgm:presLayoutVars>
      </dgm:prSet>
      <dgm:spPr/>
    </dgm:pt>
    <dgm:pt modelId="{9C78D937-9023-4E86-B1A8-7B474737BD80}" type="pres">
      <dgm:prSet presAssocID="{C9080A2B-407C-4228-BAF7-B0A6EEB2C996}" presName="sibTrans" presStyleLbl="node1" presStyleIdx="0" presStyleCnt="5"/>
      <dgm:spPr/>
    </dgm:pt>
    <dgm:pt modelId="{3ADF86B5-6B9F-4A40-8AD6-F0CAED6FFD1C}" type="pres">
      <dgm:prSet presAssocID="{E35BE13D-63A5-4D3F-8669-5536BE100387}" presName="dummy" presStyleCnt="0"/>
      <dgm:spPr/>
    </dgm:pt>
    <dgm:pt modelId="{7E62AF9E-4370-493E-98E0-A93A1CEC0267}" type="pres">
      <dgm:prSet presAssocID="{E35BE13D-63A5-4D3F-8669-5536BE100387}" presName="node" presStyleLbl="revTx" presStyleIdx="1" presStyleCnt="5">
        <dgm:presLayoutVars>
          <dgm:bulletEnabled val="1"/>
        </dgm:presLayoutVars>
      </dgm:prSet>
      <dgm:spPr/>
    </dgm:pt>
    <dgm:pt modelId="{3A2249CD-4175-41DB-AB55-EB8927509AAE}" type="pres">
      <dgm:prSet presAssocID="{25A494AF-A0A6-42F0-AD96-03CC90431F30}" presName="sibTrans" presStyleLbl="node1" presStyleIdx="1" presStyleCnt="5"/>
      <dgm:spPr/>
    </dgm:pt>
    <dgm:pt modelId="{FBE61E13-8CF9-422B-A458-ABB20D6D68B0}" type="pres">
      <dgm:prSet presAssocID="{9287B969-2FC4-4292-94C7-AE1921BCDE65}" presName="dummy" presStyleCnt="0"/>
      <dgm:spPr/>
    </dgm:pt>
    <dgm:pt modelId="{194EB956-9401-4BF7-91C6-1A721B0114BC}" type="pres">
      <dgm:prSet presAssocID="{9287B969-2FC4-4292-94C7-AE1921BCDE65}" presName="node" presStyleLbl="revTx" presStyleIdx="2" presStyleCnt="5">
        <dgm:presLayoutVars>
          <dgm:bulletEnabled val="1"/>
        </dgm:presLayoutVars>
      </dgm:prSet>
      <dgm:spPr/>
    </dgm:pt>
    <dgm:pt modelId="{40864A67-875D-4CBC-A6D5-113C9B1E006D}" type="pres">
      <dgm:prSet presAssocID="{B053B24E-2D4D-414C-AD3D-8A3B45EA7FCA}" presName="sibTrans" presStyleLbl="node1" presStyleIdx="2" presStyleCnt="5" custLinFactNeighborX="16668" custLinFactNeighborY="1574"/>
      <dgm:spPr/>
    </dgm:pt>
    <dgm:pt modelId="{5C235C84-CD8A-464A-93D8-5872CF918A9C}" type="pres">
      <dgm:prSet presAssocID="{C523B6E0-2F79-4F29-9414-1A70D3A54DE2}" presName="dummy" presStyleCnt="0"/>
      <dgm:spPr/>
    </dgm:pt>
    <dgm:pt modelId="{C21DAA29-9D75-4D97-BA4D-EE009B118DD0}" type="pres">
      <dgm:prSet presAssocID="{C523B6E0-2F79-4F29-9414-1A70D3A54DE2}" presName="node" presStyleLbl="revTx" presStyleIdx="3" presStyleCnt="5">
        <dgm:presLayoutVars>
          <dgm:bulletEnabled val="1"/>
        </dgm:presLayoutVars>
      </dgm:prSet>
      <dgm:spPr/>
    </dgm:pt>
    <dgm:pt modelId="{11DA46F9-E420-4FAD-9466-DD1335EDD21D}" type="pres">
      <dgm:prSet presAssocID="{A55335C6-3D7D-49FF-A6D8-159F86EB1BB6}" presName="sibTrans" presStyleLbl="node1" presStyleIdx="3" presStyleCnt="5" custLinFactNeighborX="154" custLinFactNeighborY="-3980"/>
      <dgm:spPr/>
    </dgm:pt>
    <dgm:pt modelId="{F35B001B-8EDA-40E6-906B-889F7A960399}" type="pres">
      <dgm:prSet presAssocID="{DE8E9843-A091-4EF9-A6E2-AAF1A7F7B5B3}" presName="dummy" presStyleCnt="0"/>
      <dgm:spPr/>
    </dgm:pt>
    <dgm:pt modelId="{1F82F175-A15B-4B56-8D4A-ADCE52345935}" type="pres">
      <dgm:prSet presAssocID="{DE8E9843-A091-4EF9-A6E2-AAF1A7F7B5B3}" presName="node" presStyleLbl="revTx" presStyleIdx="4" presStyleCnt="5">
        <dgm:presLayoutVars>
          <dgm:bulletEnabled val="1"/>
        </dgm:presLayoutVars>
      </dgm:prSet>
      <dgm:spPr/>
    </dgm:pt>
    <dgm:pt modelId="{CECD5DA1-FA50-4287-9923-6794579303D4}" type="pres">
      <dgm:prSet presAssocID="{2D01B1A1-3478-4E99-817A-130F6F089F9D}" presName="sibTrans" presStyleLbl="node1" presStyleIdx="4" presStyleCnt="5"/>
      <dgm:spPr/>
    </dgm:pt>
  </dgm:ptLst>
  <dgm:cxnLst>
    <dgm:cxn modelId="{D799F807-1643-41DF-9C45-B57FAC8CF4BB}" type="presOf" srcId="{2D01B1A1-3478-4E99-817A-130F6F089F9D}" destId="{CECD5DA1-FA50-4287-9923-6794579303D4}" srcOrd="0" destOrd="0" presId="urn:microsoft.com/office/officeart/2005/8/layout/cycle1"/>
    <dgm:cxn modelId="{946D1E13-AB06-41A2-A8CD-134D0A61E798}" srcId="{4EEA17F0-11D6-4BA7-A614-26B4C4B62E0C}" destId="{E35BE13D-63A5-4D3F-8669-5536BE100387}" srcOrd="1" destOrd="0" parTransId="{5C421A9F-2017-445A-8BFA-1770F4E5F790}" sibTransId="{25A494AF-A0A6-42F0-AD96-03CC90431F30}"/>
    <dgm:cxn modelId="{BAF6BF15-D89D-4274-8205-A0662F4CF92D}" type="presOf" srcId="{A55335C6-3D7D-49FF-A6D8-159F86EB1BB6}" destId="{11DA46F9-E420-4FAD-9466-DD1335EDD21D}" srcOrd="0" destOrd="0" presId="urn:microsoft.com/office/officeart/2005/8/layout/cycle1"/>
    <dgm:cxn modelId="{6D33731F-540E-47AD-B0E9-DFA6DBCB2FD1}" srcId="{4EEA17F0-11D6-4BA7-A614-26B4C4B62E0C}" destId="{9287B969-2FC4-4292-94C7-AE1921BCDE65}" srcOrd="2" destOrd="0" parTransId="{6522605F-6499-4A02-9D1D-8C9811803E9D}" sibTransId="{B053B24E-2D4D-414C-AD3D-8A3B45EA7FCA}"/>
    <dgm:cxn modelId="{21B3D526-0BE9-44DD-875F-50127B4B3C4A}" type="presOf" srcId="{9287B969-2FC4-4292-94C7-AE1921BCDE65}" destId="{194EB956-9401-4BF7-91C6-1A721B0114BC}" srcOrd="0" destOrd="0" presId="urn:microsoft.com/office/officeart/2005/8/layout/cycle1"/>
    <dgm:cxn modelId="{EF847330-5931-4E8C-AE7B-B2272F46934E}" srcId="{4EEA17F0-11D6-4BA7-A614-26B4C4B62E0C}" destId="{C523B6E0-2F79-4F29-9414-1A70D3A54DE2}" srcOrd="3" destOrd="0" parTransId="{7507EAB7-803D-4A2A-BD69-321D3134AD61}" sibTransId="{A55335C6-3D7D-49FF-A6D8-159F86EB1BB6}"/>
    <dgm:cxn modelId="{65D43A4B-EC10-4556-8D97-A9E2A4C2364E}" type="presOf" srcId="{25A494AF-A0A6-42F0-AD96-03CC90431F30}" destId="{3A2249CD-4175-41DB-AB55-EB8927509AAE}" srcOrd="0" destOrd="0" presId="urn:microsoft.com/office/officeart/2005/8/layout/cycle1"/>
    <dgm:cxn modelId="{3B7FC374-245B-40D5-BBA1-95F3C7881829}" type="presOf" srcId="{C9080A2B-407C-4228-BAF7-B0A6EEB2C996}" destId="{9C78D937-9023-4E86-B1A8-7B474737BD80}" srcOrd="0" destOrd="0" presId="urn:microsoft.com/office/officeart/2005/8/layout/cycle1"/>
    <dgm:cxn modelId="{B9B3AF57-472D-46C0-ACD9-83CAF6DAA047}" type="presOf" srcId="{4EEA17F0-11D6-4BA7-A614-26B4C4B62E0C}" destId="{03A1E028-5230-48BC-8BF7-31EDD996751F}" srcOrd="0" destOrd="0" presId="urn:microsoft.com/office/officeart/2005/8/layout/cycle1"/>
    <dgm:cxn modelId="{7A254E5A-8A57-4888-A2A5-870573E03A03}" srcId="{4EEA17F0-11D6-4BA7-A614-26B4C4B62E0C}" destId="{474BA63B-3622-449B-A037-6582AEB835DA}" srcOrd="0" destOrd="0" parTransId="{BC8BC792-922E-4CD4-9A20-E99A2D97AFFE}" sibTransId="{C9080A2B-407C-4228-BAF7-B0A6EEB2C996}"/>
    <dgm:cxn modelId="{3A201C96-9E96-4169-B857-32CEBFDFE3BD}" type="presOf" srcId="{B053B24E-2D4D-414C-AD3D-8A3B45EA7FCA}" destId="{40864A67-875D-4CBC-A6D5-113C9B1E006D}" srcOrd="0" destOrd="0" presId="urn:microsoft.com/office/officeart/2005/8/layout/cycle1"/>
    <dgm:cxn modelId="{7DBB749A-7496-4143-A791-01B635074123}" type="presOf" srcId="{E35BE13D-63A5-4D3F-8669-5536BE100387}" destId="{7E62AF9E-4370-493E-98E0-A93A1CEC0267}" srcOrd="0" destOrd="0" presId="urn:microsoft.com/office/officeart/2005/8/layout/cycle1"/>
    <dgm:cxn modelId="{52A5CBB7-2A1E-4815-8E8B-5D71BAD32122}" srcId="{4EEA17F0-11D6-4BA7-A614-26B4C4B62E0C}" destId="{DE8E9843-A091-4EF9-A6E2-AAF1A7F7B5B3}" srcOrd="4" destOrd="0" parTransId="{D2FE4024-DB2B-4AF5-BA2D-A6934C5B1467}" sibTransId="{2D01B1A1-3478-4E99-817A-130F6F089F9D}"/>
    <dgm:cxn modelId="{0E582ABB-ABBC-4077-B6B2-E378BA00D83C}" type="presOf" srcId="{474BA63B-3622-449B-A037-6582AEB835DA}" destId="{E5A5F82E-F36C-4202-8FC0-56DD12BAA73A}" srcOrd="0" destOrd="0" presId="urn:microsoft.com/office/officeart/2005/8/layout/cycle1"/>
    <dgm:cxn modelId="{93FC63C8-B330-457C-ACDF-A7C85E2EFD92}" type="presOf" srcId="{C523B6E0-2F79-4F29-9414-1A70D3A54DE2}" destId="{C21DAA29-9D75-4D97-BA4D-EE009B118DD0}" srcOrd="0" destOrd="0" presId="urn:microsoft.com/office/officeart/2005/8/layout/cycle1"/>
    <dgm:cxn modelId="{DA1019CB-D4D2-469D-9EE8-E68717F94141}" type="presOf" srcId="{DE8E9843-A091-4EF9-A6E2-AAF1A7F7B5B3}" destId="{1F82F175-A15B-4B56-8D4A-ADCE52345935}" srcOrd="0" destOrd="0" presId="urn:microsoft.com/office/officeart/2005/8/layout/cycle1"/>
    <dgm:cxn modelId="{EAFA25AD-FCF6-4B48-8AE1-2F9DF9836497}" type="presParOf" srcId="{03A1E028-5230-48BC-8BF7-31EDD996751F}" destId="{B68EFB42-407E-4129-8351-7AB097646E93}" srcOrd="0" destOrd="0" presId="urn:microsoft.com/office/officeart/2005/8/layout/cycle1"/>
    <dgm:cxn modelId="{224A03CC-DE8C-4F31-B36D-68C7A222B7F8}" type="presParOf" srcId="{03A1E028-5230-48BC-8BF7-31EDD996751F}" destId="{E5A5F82E-F36C-4202-8FC0-56DD12BAA73A}" srcOrd="1" destOrd="0" presId="urn:microsoft.com/office/officeart/2005/8/layout/cycle1"/>
    <dgm:cxn modelId="{4581A48E-1B7C-42CC-B69B-77C162EDA8AB}" type="presParOf" srcId="{03A1E028-5230-48BC-8BF7-31EDD996751F}" destId="{9C78D937-9023-4E86-B1A8-7B474737BD80}" srcOrd="2" destOrd="0" presId="urn:microsoft.com/office/officeart/2005/8/layout/cycle1"/>
    <dgm:cxn modelId="{CBCB3C63-A8F4-4891-9014-4FE89AB3F286}" type="presParOf" srcId="{03A1E028-5230-48BC-8BF7-31EDD996751F}" destId="{3ADF86B5-6B9F-4A40-8AD6-F0CAED6FFD1C}" srcOrd="3" destOrd="0" presId="urn:microsoft.com/office/officeart/2005/8/layout/cycle1"/>
    <dgm:cxn modelId="{62387646-1DA4-4C05-976F-75743D367E50}" type="presParOf" srcId="{03A1E028-5230-48BC-8BF7-31EDD996751F}" destId="{7E62AF9E-4370-493E-98E0-A93A1CEC0267}" srcOrd="4" destOrd="0" presId="urn:microsoft.com/office/officeart/2005/8/layout/cycle1"/>
    <dgm:cxn modelId="{B077E9A6-5C13-4653-ABD5-0503A37A2B80}" type="presParOf" srcId="{03A1E028-5230-48BC-8BF7-31EDD996751F}" destId="{3A2249CD-4175-41DB-AB55-EB8927509AAE}" srcOrd="5" destOrd="0" presId="urn:microsoft.com/office/officeart/2005/8/layout/cycle1"/>
    <dgm:cxn modelId="{AA935B15-88EF-4BCD-BD92-8D3ADF7B89F5}" type="presParOf" srcId="{03A1E028-5230-48BC-8BF7-31EDD996751F}" destId="{FBE61E13-8CF9-422B-A458-ABB20D6D68B0}" srcOrd="6" destOrd="0" presId="urn:microsoft.com/office/officeart/2005/8/layout/cycle1"/>
    <dgm:cxn modelId="{ABDCB219-2500-477D-8C00-B52DE423952F}" type="presParOf" srcId="{03A1E028-5230-48BC-8BF7-31EDD996751F}" destId="{194EB956-9401-4BF7-91C6-1A721B0114BC}" srcOrd="7" destOrd="0" presId="urn:microsoft.com/office/officeart/2005/8/layout/cycle1"/>
    <dgm:cxn modelId="{5361DC01-552C-4626-B208-689DD5463569}" type="presParOf" srcId="{03A1E028-5230-48BC-8BF7-31EDD996751F}" destId="{40864A67-875D-4CBC-A6D5-113C9B1E006D}" srcOrd="8" destOrd="0" presId="urn:microsoft.com/office/officeart/2005/8/layout/cycle1"/>
    <dgm:cxn modelId="{92B6EB36-DB20-4C0F-9E18-871785F85297}" type="presParOf" srcId="{03A1E028-5230-48BC-8BF7-31EDD996751F}" destId="{5C235C84-CD8A-464A-93D8-5872CF918A9C}" srcOrd="9" destOrd="0" presId="urn:microsoft.com/office/officeart/2005/8/layout/cycle1"/>
    <dgm:cxn modelId="{6209A09B-E710-4BA1-9374-BAD82991AA62}" type="presParOf" srcId="{03A1E028-5230-48BC-8BF7-31EDD996751F}" destId="{C21DAA29-9D75-4D97-BA4D-EE009B118DD0}" srcOrd="10" destOrd="0" presId="urn:microsoft.com/office/officeart/2005/8/layout/cycle1"/>
    <dgm:cxn modelId="{414E8FD5-2499-48F7-96F7-61C2A1A38CB1}" type="presParOf" srcId="{03A1E028-5230-48BC-8BF7-31EDD996751F}" destId="{11DA46F9-E420-4FAD-9466-DD1335EDD21D}" srcOrd="11" destOrd="0" presId="urn:microsoft.com/office/officeart/2005/8/layout/cycle1"/>
    <dgm:cxn modelId="{3B4B104B-DFBD-4E65-99C9-8A2CA2E5790B}" type="presParOf" srcId="{03A1E028-5230-48BC-8BF7-31EDD996751F}" destId="{F35B001B-8EDA-40E6-906B-889F7A960399}" srcOrd="12" destOrd="0" presId="urn:microsoft.com/office/officeart/2005/8/layout/cycle1"/>
    <dgm:cxn modelId="{4FC2E842-C55C-49A8-8B48-38D91FBF4362}" type="presParOf" srcId="{03A1E028-5230-48BC-8BF7-31EDD996751F}" destId="{1F82F175-A15B-4B56-8D4A-ADCE52345935}" srcOrd="13" destOrd="0" presId="urn:microsoft.com/office/officeart/2005/8/layout/cycle1"/>
    <dgm:cxn modelId="{44E190D0-EB26-479F-BACF-B9A963766D6D}" type="presParOf" srcId="{03A1E028-5230-48BC-8BF7-31EDD996751F}" destId="{CECD5DA1-FA50-4287-9923-6794579303D4}"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3BC917-1F4C-4AA3-989F-3C1A7AD8D63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l-GR"/>
        </a:p>
      </dgm:t>
    </dgm:pt>
    <dgm:pt modelId="{987A3C74-85A8-49F6-A1E4-CFC44368D6CA}">
      <dgm:prSet phldrT="[Text]"/>
      <dgm:spPr/>
      <dgm:t>
        <a:bodyPr/>
        <a:lstStyle/>
        <a:p>
          <a:r>
            <a:rPr lang="en-GB" b="1" dirty="0"/>
            <a:t>M12:Sep2025</a:t>
          </a:r>
        </a:p>
        <a:p>
          <a:r>
            <a:rPr lang="en-GB" dirty="0"/>
            <a:t>D2.1 v1</a:t>
          </a:r>
        </a:p>
      </dgm:t>
    </dgm:pt>
    <dgm:pt modelId="{6B70CB35-1267-416F-B4FC-71A9D58BDB7C}" type="parTrans" cxnId="{556F5F63-24EB-4631-86B4-0B9603204070}">
      <dgm:prSet/>
      <dgm:spPr/>
      <dgm:t>
        <a:bodyPr/>
        <a:lstStyle/>
        <a:p>
          <a:endParaRPr lang="en-GB"/>
        </a:p>
      </dgm:t>
    </dgm:pt>
    <dgm:pt modelId="{9D9F3F80-515A-4957-AA0E-2D03FECEF9C0}" type="sibTrans" cxnId="{556F5F63-24EB-4631-86B4-0B9603204070}">
      <dgm:prSet/>
      <dgm:spPr/>
      <dgm:t>
        <a:bodyPr/>
        <a:lstStyle/>
        <a:p>
          <a:endParaRPr lang="en-GB"/>
        </a:p>
      </dgm:t>
    </dgm:pt>
    <dgm:pt modelId="{228B24D7-8C56-4BAB-8CD0-73920D5DBF6A}">
      <dgm:prSet phldrT="[Text]"/>
      <dgm:spPr/>
      <dgm:t>
        <a:bodyPr/>
        <a:lstStyle/>
        <a:p>
          <a:r>
            <a:rPr lang="en-GB" b="1" dirty="0"/>
            <a:t>M18:Mar2026</a:t>
          </a:r>
        </a:p>
        <a:p>
          <a:r>
            <a:rPr lang="en-GB" dirty="0"/>
            <a:t>D2.2 v1</a:t>
          </a:r>
        </a:p>
      </dgm:t>
    </dgm:pt>
    <dgm:pt modelId="{24EBB927-7F14-42BF-8775-F13FBD5D42FD}" type="parTrans" cxnId="{4B09BD51-6A44-4719-B893-33AE2B1AC8BA}">
      <dgm:prSet/>
      <dgm:spPr/>
      <dgm:t>
        <a:bodyPr/>
        <a:lstStyle/>
        <a:p>
          <a:endParaRPr lang="en-GB"/>
        </a:p>
      </dgm:t>
    </dgm:pt>
    <dgm:pt modelId="{45C30DC4-4F67-4EBB-B257-2F32BDB37E06}" type="sibTrans" cxnId="{4B09BD51-6A44-4719-B893-33AE2B1AC8BA}">
      <dgm:prSet/>
      <dgm:spPr/>
      <dgm:t>
        <a:bodyPr/>
        <a:lstStyle/>
        <a:p>
          <a:endParaRPr lang="en-GB"/>
        </a:p>
      </dgm:t>
    </dgm:pt>
    <dgm:pt modelId="{1FBF46DA-4FF0-4CDA-95CA-50EA35048F75}">
      <dgm:prSet phldrT="[Text]"/>
      <dgm:spPr/>
      <dgm:t>
        <a:bodyPr/>
        <a:lstStyle/>
        <a:p>
          <a:r>
            <a:rPr lang="en-GB" b="1" dirty="0"/>
            <a:t>M24: Sep2026</a:t>
          </a:r>
        </a:p>
        <a:p>
          <a:r>
            <a:rPr lang="en-GB" dirty="0"/>
            <a:t>D2.1 v2</a:t>
          </a:r>
        </a:p>
      </dgm:t>
    </dgm:pt>
    <dgm:pt modelId="{DBE8D5E2-D622-42F6-8EF8-8BA7B7BE82E5}" type="parTrans" cxnId="{95DD1B7F-A03C-4936-AA7C-1FBAECB9B9BC}">
      <dgm:prSet/>
      <dgm:spPr/>
      <dgm:t>
        <a:bodyPr/>
        <a:lstStyle/>
        <a:p>
          <a:endParaRPr lang="en-GB"/>
        </a:p>
      </dgm:t>
    </dgm:pt>
    <dgm:pt modelId="{A62D9F94-2382-42B9-8569-ED48986FE3B5}" type="sibTrans" cxnId="{95DD1B7F-A03C-4936-AA7C-1FBAECB9B9BC}">
      <dgm:prSet/>
      <dgm:spPr/>
      <dgm:t>
        <a:bodyPr/>
        <a:lstStyle/>
        <a:p>
          <a:endParaRPr lang="en-GB"/>
        </a:p>
      </dgm:t>
    </dgm:pt>
    <dgm:pt modelId="{056ADFF3-0ACD-4280-A8AE-AF6295D1CF84}">
      <dgm:prSet phldrT="[Text]"/>
      <dgm:spPr/>
      <dgm:t>
        <a:bodyPr/>
        <a:lstStyle/>
        <a:p>
          <a:r>
            <a:rPr lang="en-GB" b="1" dirty="0"/>
            <a:t>M30:Mar2027</a:t>
          </a:r>
        </a:p>
        <a:p>
          <a:r>
            <a:rPr lang="en-GB" dirty="0"/>
            <a:t>D2.2 v2</a:t>
          </a:r>
        </a:p>
      </dgm:t>
    </dgm:pt>
    <dgm:pt modelId="{4AD4FFA8-066F-414C-9834-BEDE0BAA0AD7}" type="parTrans" cxnId="{2E2334A1-1B67-4558-843D-151FCE87CDB9}">
      <dgm:prSet/>
      <dgm:spPr/>
      <dgm:t>
        <a:bodyPr/>
        <a:lstStyle/>
        <a:p>
          <a:endParaRPr lang="el-GR"/>
        </a:p>
      </dgm:t>
    </dgm:pt>
    <dgm:pt modelId="{4B43EE0B-2D12-48C0-A1F2-F107A3846234}" type="sibTrans" cxnId="{2E2334A1-1B67-4558-843D-151FCE87CDB9}">
      <dgm:prSet/>
      <dgm:spPr/>
      <dgm:t>
        <a:bodyPr/>
        <a:lstStyle/>
        <a:p>
          <a:endParaRPr lang="el-GR"/>
        </a:p>
      </dgm:t>
    </dgm:pt>
    <dgm:pt modelId="{7794E9F6-19CB-478F-AE8E-B1D7CAB03C68}" type="pres">
      <dgm:prSet presAssocID="{B83BC917-1F4C-4AA3-989F-3C1A7AD8D63D}" presName="Name0" presStyleCnt="0">
        <dgm:presLayoutVars>
          <dgm:dir/>
          <dgm:resizeHandles val="exact"/>
        </dgm:presLayoutVars>
      </dgm:prSet>
      <dgm:spPr/>
    </dgm:pt>
    <dgm:pt modelId="{488D0322-75DE-4AEC-875B-897698973DF5}" type="pres">
      <dgm:prSet presAssocID="{B83BC917-1F4C-4AA3-989F-3C1A7AD8D63D}" presName="arrow" presStyleLbl="bgShp" presStyleIdx="0" presStyleCnt="1"/>
      <dgm:spPr/>
    </dgm:pt>
    <dgm:pt modelId="{C2E2DA38-1E70-469E-9B2A-013BEE4FD22E}" type="pres">
      <dgm:prSet presAssocID="{B83BC917-1F4C-4AA3-989F-3C1A7AD8D63D}" presName="points" presStyleCnt="0"/>
      <dgm:spPr/>
    </dgm:pt>
    <dgm:pt modelId="{ACBBED9D-7280-4D79-A111-2A229C44BF96}" type="pres">
      <dgm:prSet presAssocID="{987A3C74-85A8-49F6-A1E4-CFC44368D6CA}" presName="compositeA" presStyleCnt="0"/>
      <dgm:spPr/>
    </dgm:pt>
    <dgm:pt modelId="{A8B6561A-1A90-48D7-9F64-ED4D7282C966}" type="pres">
      <dgm:prSet presAssocID="{987A3C74-85A8-49F6-A1E4-CFC44368D6CA}" presName="textA" presStyleLbl="revTx" presStyleIdx="0" presStyleCnt="4">
        <dgm:presLayoutVars>
          <dgm:bulletEnabled val="1"/>
        </dgm:presLayoutVars>
      </dgm:prSet>
      <dgm:spPr/>
    </dgm:pt>
    <dgm:pt modelId="{8A977893-DBDE-478B-89DA-25F969055F6F}" type="pres">
      <dgm:prSet presAssocID="{987A3C74-85A8-49F6-A1E4-CFC44368D6CA}" presName="circleA" presStyleLbl="node1" presStyleIdx="0" presStyleCnt="4"/>
      <dgm:spPr/>
    </dgm:pt>
    <dgm:pt modelId="{E3E04259-A467-4C9D-9D41-8366F575E50E}" type="pres">
      <dgm:prSet presAssocID="{987A3C74-85A8-49F6-A1E4-CFC44368D6CA}" presName="spaceA" presStyleCnt="0"/>
      <dgm:spPr/>
    </dgm:pt>
    <dgm:pt modelId="{91E5665F-960A-4FC7-ACAF-CF5E863EDEFB}" type="pres">
      <dgm:prSet presAssocID="{9D9F3F80-515A-4957-AA0E-2D03FECEF9C0}" presName="space" presStyleCnt="0"/>
      <dgm:spPr/>
    </dgm:pt>
    <dgm:pt modelId="{98626E70-D466-4422-B8F7-B2244BC4AA8D}" type="pres">
      <dgm:prSet presAssocID="{228B24D7-8C56-4BAB-8CD0-73920D5DBF6A}" presName="compositeB" presStyleCnt="0"/>
      <dgm:spPr/>
    </dgm:pt>
    <dgm:pt modelId="{2415E98A-2A99-458F-8CB0-8C5D8786FF9B}" type="pres">
      <dgm:prSet presAssocID="{228B24D7-8C56-4BAB-8CD0-73920D5DBF6A}" presName="textB" presStyleLbl="revTx" presStyleIdx="1" presStyleCnt="4">
        <dgm:presLayoutVars>
          <dgm:bulletEnabled val="1"/>
        </dgm:presLayoutVars>
      </dgm:prSet>
      <dgm:spPr/>
    </dgm:pt>
    <dgm:pt modelId="{D373B265-1695-46E9-B726-29E9A4F1F711}" type="pres">
      <dgm:prSet presAssocID="{228B24D7-8C56-4BAB-8CD0-73920D5DBF6A}" presName="circleB" presStyleLbl="node1" presStyleIdx="1" presStyleCnt="4"/>
      <dgm:spPr/>
    </dgm:pt>
    <dgm:pt modelId="{D8C5A96C-B1D2-4A48-AF8F-5A626D876217}" type="pres">
      <dgm:prSet presAssocID="{228B24D7-8C56-4BAB-8CD0-73920D5DBF6A}" presName="spaceB" presStyleCnt="0"/>
      <dgm:spPr/>
    </dgm:pt>
    <dgm:pt modelId="{E34AE515-529F-425F-B4DD-F81E6BCA235A}" type="pres">
      <dgm:prSet presAssocID="{45C30DC4-4F67-4EBB-B257-2F32BDB37E06}" presName="space" presStyleCnt="0"/>
      <dgm:spPr/>
    </dgm:pt>
    <dgm:pt modelId="{3054D4FA-FD69-4F7F-927A-45ACB6C7326C}" type="pres">
      <dgm:prSet presAssocID="{1FBF46DA-4FF0-4CDA-95CA-50EA35048F75}" presName="compositeA" presStyleCnt="0"/>
      <dgm:spPr/>
    </dgm:pt>
    <dgm:pt modelId="{CDE7AB6B-CDC8-419A-9645-353A20ECCB95}" type="pres">
      <dgm:prSet presAssocID="{1FBF46DA-4FF0-4CDA-95CA-50EA35048F75}" presName="textA" presStyleLbl="revTx" presStyleIdx="2" presStyleCnt="4">
        <dgm:presLayoutVars>
          <dgm:bulletEnabled val="1"/>
        </dgm:presLayoutVars>
      </dgm:prSet>
      <dgm:spPr/>
    </dgm:pt>
    <dgm:pt modelId="{BF691954-F7DA-48E6-9FCC-EF4B809311FC}" type="pres">
      <dgm:prSet presAssocID="{1FBF46DA-4FF0-4CDA-95CA-50EA35048F75}" presName="circleA" presStyleLbl="node1" presStyleIdx="2" presStyleCnt="4"/>
      <dgm:spPr/>
    </dgm:pt>
    <dgm:pt modelId="{7D9CE5E7-329D-4A7F-AA90-F5F1744C77EA}" type="pres">
      <dgm:prSet presAssocID="{1FBF46DA-4FF0-4CDA-95CA-50EA35048F75}" presName="spaceA" presStyleCnt="0"/>
      <dgm:spPr/>
    </dgm:pt>
    <dgm:pt modelId="{31A9C1F3-3D4A-4A97-B1B3-2AAE7BA44AB9}" type="pres">
      <dgm:prSet presAssocID="{A62D9F94-2382-42B9-8569-ED48986FE3B5}" presName="space" presStyleCnt="0"/>
      <dgm:spPr/>
    </dgm:pt>
    <dgm:pt modelId="{7ACC6FC9-99DB-4BFA-81AF-03015547DE28}" type="pres">
      <dgm:prSet presAssocID="{056ADFF3-0ACD-4280-A8AE-AF6295D1CF84}" presName="compositeB" presStyleCnt="0"/>
      <dgm:spPr/>
    </dgm:pt>
    <dgm:pt modelId="{5BBFD84F-86F1-4B6A-AA71-5ACA01E94CC3}" type="pres">
      <dgm:prSet presAssocID="{056ADFF3-0ACD-4280-A8AE-AF6295D1CF84}" presName="textB" presStyleLbl="revTx" presStyleIdx="3" presStyleCnt="4">
        <dgm:presLayoutVars>
          <dgm:bulletEnabled val="1"/>
        </dgm:presLayoutVars>
      </dgm:prSet>
      <dgm:spPr/>
    </dgm:pt>
    <dgm:pt modelId="{876E413A-EB66-4300-81D1-038611566674}" type="pres">
      <dgm:prSet presAssocID="{056ADFF3-0ACD-4280-A8AE-AF6295D1CF84}" presName="circleB" presStyleLbl="node1" presStyleIdx="3" presStyleCnt="4"/>
      <dgm:spPr/>
    </dgm:pt>
    <dgm:pt modelId="{C5D40344-F731-45F1-8F83-C33F48BBC32B}" type="pres">
      <dgm:prSet presAssocID="{056ADFF3-0ACD-4280-A8AE-AF6295D1CF84}" presName="spaceB" presStyleCnt="0"/>
      <dgm:spPr/>
    </dgm:pt>
  </dgm:ptLst>
  <dgm:cxnLst>
    <dgm:cxn modelId="{31C6DC27-A3A1-4FEC-A798-83F06AF0B00F}" type="presOf" srcId="{1FBF46DA-4FF0-4CDA-95CA-50EA35048F75}" destId="{CDE7AB6B-CDC8-419A-9645-353A20ECCB95}" srcOrd="0" destOrd="0" presId="urn:microsoft.com/office/officeart/2005/8/layout/hProcess11"/>
    <dgm:cxn modelId="{893AAF62-4903-402D-B6E4-17C5AC3B0833}" type="presOf" srcId="{B83BC917-1F4C-4AA3-989F-3C1A7AD8D63D}" destId="{7794E9F6-19CB-478F-AE8E-B1D7CAB03C68}" srcOrd="0" destOrd="0" presId="urn:microsoft.com/office/officeart/2005/8/layout/hProcess11"/>
    <dgm:cxn modelId="{556F5F63-24EB-4631-86B4-0B9603204070}" srcId="{B83BC917-1F4C-4AA3-989F-3C1A7AD8D63D}" destId="{987A3C74-85A8-49F6-A1E4-CFC44368D6CA}" srcOrd="0" destOrd="0" parTransId="{6B70CB35-1267-416F-B4FC-71A9D58BDB7C}" sibTransId="{9D9F3F80-515A-4957-AA0E-2D03FECEF9C0}"/>
    <dgm:cxn modelId="{4B09BD51-6A44-4719-B893-33AE2B1AC8BA}" srcId="{B83BC917-1F4C-4AA3-989F-3C1A7AD8D63D}" destId="{228B24D7-8C56-4BAB-8CD0-73920D5DBF6A}" srcOrd="1" destOrd="0" parTransId="{24EBB927-7F14-42BF-8775-F13FBD5D42FD}" sibTransId="{45C30DC4-4F67-4EBB-B257-2F32BDB37E06}"/>
    <dgm:cxn modelId="{95DD1B7F-A03C-4936-AA7C-1FBAECB9B9BC}" srcId="{B83BC917-1F4C-4AA3-989F-3C1A7AD8D63D}" destId="{1FBF46DA-4FF0-4CDA-95CA-50EA35048F75}" srcOrd="2" destOrd="0" parTransId="{DBE8D5E2-D622-42F6-8EF8-8BA7B7BE82E5}" sibTransId="{A62D9F94-2382-42B9-8569-ED48986FE3B5}"/>
    <dgm:cxn modelId="{41ABA18F-D943-4072-A3D2-098FBF5B528D}" type="presOf" srcId="{987A3C74-85A8-49F6-A1E4-CFC44368D6CA}" destId="{A8B6561A-1A90-48D7-9F64-ED4D7282C966}" srcOrd="0" destOrd="0" presId="urn:microsoft.com/office/officeart/2005/8/layout/hProcess11"/>
    <dgm:cxn modelId="{2E2334A1-1B67-4558-843D-151FCE87CDB9}" srcId="{B83BC917-1F4C-4AA3-989F-3C1A7AD8D63D}" destId="{056ADFF3-0ACD-4280-A8AE-AF6295D1CF84}" srcOrd="3" destOrd="0" parTransId="{4AD4FFA8-066F-414C-9834-BEDE0BAA0AD7}" sibTransId="{4B43EE0B-2D12-48C0-A1F2-F107A3846234}"/>
    <dgm:cxn modelId="{BBAB43D8-2C17-400C-980F-C730FAA83761}" type="presOf" srcId="{056ADFF3-0ACD-4280-A8AE-AF6295D1CF84}" destId="{5BBFD84F-86F1-4B6A-AA71-5ACA01E94CC3}" srcOrd="0" destOrd="0" presId="urn:microsoft.com/office/officeart/2005/8/layout/hProcess11"/>
    <dgm:cxn modelId="{BE0FD9E9-9244-471A-85E9-0C55EC3040D0}" type="presOf" srcId="{228B24D7-8C56-4BAB-8CD0-73920D5DBF6A}" destId="{2415E98A-2A99-458F-8CB0-8C5D8786FF9B}" srcOrd="0" destOrd="0" presId="urn:microsoft.com/office/officeart/2005/8/layout/hProcess11"/>
    <dgm:cxn modelId="{6D525BB6-490E-4136-8C7E-7E14FFADD084}" type="presParOf" srcId="{7794E9F6-19CB-478F-AE8E-B1D7CAB03C68}" destId="{488D0322-75DE-4AEC-875B-897698973DF5}" srcOrd="0" destOrd="0" presId="urn:microsoft.com/office/officeart/2005/8/layout/hProcess11"/>
    <dgm:cxn modelId="{7F6755BA-7228-4970-9EC8-9BD30CBD991E}" type="presParOf" srcId="{7794E9F6-19CB-478F-AE8E-B1D7CAB03C68}" destId="{C2E2DA38-1E70-469E-9B2A-013BEE4FD22E}" srcOrd="1" destOrd="0" presId="urn:microsoft.com/office/officeart/2005/8/layout/hProcess11"/>
    <dgm:cxn modelId="{7F657D6D-9B16-434D-AF70-E49F8B00A281}" type="presParOf" srcId="{C2E2DA38-1E70-469E-9B2A-013BEE4FD22E}" destId="{ACBBED9D-7280-4D79-A111-2A229C44BF96}" srcOrd="0" destOrd="0" presId="urn:microsoft.com/office/officeart/2005/8/layout/hProcess11"/>
    <dgm:cxn modelId="{88F552FC-7BE1-4957-A2D2-DCC954D39771}" type="presParOf" srcId="{ACBBED9D-7280-4D79-A111-2A229C44BF96}" destId="{A8B6561A-1A90-48D7-9F64-ED4D7282C966}" srcOrd="0" destOrd="0" presId="urn:microsoft.com/office/officeart/2005/8/layout/hProcess11"/>
    <dgm:cxn modelId="{89ADD934-FA8D-4DCC-AAA0-C806C8558A0B}" type="presParOf" srcId="{ACBBED9D-7280-4D79-A111-2A229C44BF96}" destId="{8A977893-DBDE-478B-89DA-25F969055F6F}" srcOrd="1" destOrd="0" presId="urn:microsoft.com/office/officeart/2005/8/layout/hProcess11"/>
    <dgm:cxn modelId="{AADCE3D4-7EC3-49F9-BA0D-4F6858AD4172}" type="presParOf" srcId="{ACBBED9D-7280-4D79-A111-2A229C44BF96}" destId="{E3E04259-A467-4C9D-9D41-8366F575E50E}" srcOrd="2" destOrd="0" presId="urn:microsoft.com/office/officeart/2005/8/layout/hProcess11"/>
    <dgm:cxn modelId="{E19C2643-19D5-4878-A67A-E9DC068AB8A8}" type="presParOf" srcId="{C2E2DA38-1E70-469E-9B2A-013BEE4FD22E}" destId="{91E5665F-960A-4FC7-ACAF-CF5E863EDEFB}" srcOrd="1" destOrd="0" presId="urn:microsoft.com/office/officeart/2005/8/layout/hProcess11"/>
    <dgm:cxn modelId="{8BE1F5F5-9F36-4AFD-85A4-6DB646D6DCEA}" type="presParOf" srcId="{C2E2DA38-1E70-469E-9B2A-013BEE4FD22E}" destId="{98626E70-D466-4422-B8F7-B2244BC4AA8D}" srcOrd="2" destOrd="0" presId="urn:microsoft.com/office/officeart/2005/8/layout/hProcess11"/>
    <dgm:cxn modelId="{62784C99-96EE-483B-9504-4DDBBE936F22}" type="presParOf" srcId="{98626E70-D466-4422-B8F7-B2244BC4AA8D}" destId="{2415E98A-2A99-458F-8CB0-8C5D8786FF9B}" srcOrd="0" destOrd="0" presId="urn:microsoft.com/office/officeart/2005/8/layout/hProcess11"/>
    <dgm:cxn modelId="{71EC8AC1-FBB8-4692-8942-782EB8A49C2A}" type="presParOf" srcId="{98626E70-D466-4422-B8F7-B2244BC4AA8D}" destId="{D373B265-1695-46E9-B726-29E9A4F1F711}" srcOrd="1" destOrd="0" presId="urn:microsoft.com/office/officeart/2005/8/layout/hProcess11"/>
    <dgm:cxn modelId="{8D901998-C02E-40FD-9FE4-C43BADEEB733}" type="presParOf" srcId="{98626E70-D466-4422-B8F7-B2244BC4AA8D}" destId="{D8C5A96C-B1D2-4A48-AF8F-5A626D876217}" srcOrd="2" destOrd="0" presId="urn:microsoft.com/office/officeart/2005/8/layout/hProcess11"/>
    <dgm:cxn modelId="{97AD5481-C8ED-4EE6-B647-BAC2276421EC}" type="presParOf" srcId="{C2E2DA38-1E70-469E-9B2A-013BEE4FD22E}" destId="{E34AE515-529F-425F-B4DD-F81E6BCA235A}" srcOrd="3" destOrd="0" presId="urn:microsoft.com/office/officeart/2005/8/layout/hProcess11"/>
    <dgm:cxn modelId="{DA9E0314-0F10-4F0D-84FD-3F02D39E7096}" type="presParOf" srcId="{C2E2DA38-1E70-469E-9B2A-013BEE4FD22E}" destId="{3054D4FA-FD69-4F7F-927A-45ACB6C7326C}" srcOrd="4" destOrd="0" presId="urn:microsoft.com/office/officeart/2005/8/layout/hProcess11"/>
    <dgm:cxn modelId="{0A6CEE00-7E0C-43EE-9895-A28044FDBB70}" type="presParOf" srcId="{3054D4FA-FD69-4F7F-927A-45ACB6C7326C}" destId="{CDE7AB6B-CDC8-419A-9645-353A20ECCB95}" srcOrd="0" destOrd="0" presId="urn:microsoft.com/office/officeart/2005/8/layout/hProcess11"/>
    <dgm:cxn modelId="{821A828E-BFAA-4FE2-83CB-7AE0448C92FA}" type="presParOf" srcId="{3054D4FA-FD69-4F7F-927A-45ACB6C7326C}" destId="{BF691954-F7DA-48E6-9FCC-EF4B809311FC}" srcOrd="1" destOrd="0" presId="urn:microsoft.com/office/officeart/2005/8/layout/hProcess11"/>
    <dgm:cxn modelId="{928EB466-B804-4FF5-9775-A418B0A191B9}" type="presParOf" srcId="{3054D4FA-FD69-4F7F-927A-45ACB6C7326C}" destId="{7D9CE5E7-329D-4A7F-AA90-F5F1744C77EA}" srcOrd="2" destOrd="0" presId="urn:microsoft.com/office/officeart/2005/8/layout/hProcess11"/>
    <dgm:cxn modelId="{12CCBB54-A84E-4744-BA84-B4642CD531F0}" type="presParOf" srcId="{C2E2DA38-1E70-469E-9B2A-013BEE4FD22E}" destId="{31A9C1F3-3D4A-4A97-B1B3-2AAE7BA44AB9}" srcOrd="5" destOrd="0" presId="urn:microsoft.com/office/officeart/2005/8/layout/hProcess11"/>
    <dgm:cxn modelId="{75824219-6877-4BF8-8703-F39DFEDC3393}" type="presParOf" srcId="{C2E2DA38-1E70-469E-9B2A-013BEE4FD22E}" destId="{7ACC6FC9-99DB-4BFA-81AF-03015547DE28}" srcOrd="6" destOrd="0" presId="urn:microsoft.com/office/officeart/2005/8/layout/hProcess11"/>
    <dgm:cxn modelId="{BEE1D885-DD7D-4738-8F33-E510160D9DF3}" type="presParOf" srcId="{7ACC6FC9-99DB-4BFA-81AF-03015547DE28}" destId="{5BBFD84F-86F1-4B6A-AA71-5ACA01E94CC3}" srcOrd="0" destOrd="0" presId="urn:microsoft.com/office/officeart/2005/8/layout/hProcess11"/>
    <dgm:cxn modelId="{42FEB742-498E-4F3B-AEB1-0B699EDE8CB7}" type="presParOf" srcId="{7ACC6FC9-99DB-4BFA-81AF-03015547DE28}" destId="{876E413A-EB66-4300-81D1-038611566674}" srcOrd="1" destOrd="0" presId="urn:microsoft.com/office/officeart/2005/8/layout/hProcess11"/>
    <dgm:cxn modelId="{7433E992-BDF3-4EE2-AC01-792A0F8DA559}" type="presParOf" srcId="{7ACC6FC9-99DB-4BFA-81AF-03015547DE28}" destId="{C5D40344-F731-45F1-8F83-C33F48BBC32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5F82E-F36C-4202-8FC0-56DD12BAA73A}">
      <dsp:nvSpPr>
        <dsp:cNvPr id="0" name=""/>
        <dsp:cNvSpPr/>
      </dsp:nvSpPr>
      <dsp:spPr>
        <a:xfrm>
          <a:off x="4704665"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 </a:t>
          </a:r>
          <a:endParaRPr lang="el-GR" sz="3300" kern="1200" dirty="0"/>
        </a:p>
      </dsp:txBody>
      <dsp:txXfrm>
        <a:off x="4704665" y="39140"/>
        <a:ext cx="1341437" cy="1341437"/>
      </dsp:txXfrm>
    </dsp:sp>
    <dsp:sp modelId="{9C78D937-9023-4E86-B1A8-7B474737BD80}">
      <dsp:nvSpPr>
        <dsp:cNvPr id="0" name=""/>
        <dsp:cNvSpPr/>
      </dsp:nvSpPr>
      <dsp: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2AF9E-4370-493E-98E0-A93A1CEC0267}">
      <dsp:nvSpPr>
        <dsp:cNvPr id="0" name=""/>
        <dsp:cNvSpPr/>
      </dsp:nvSpPr>
      <dsp:spPr>
        <a:xfrm>
          <a:off x="5515145"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Task 2.4</a:t>
          </a:r>
          <a:endParaRPr lang="el-GR" sz="3300" kern="1200" dirty="0"/>
        </a:p>
      </dsp:txBody>
      <dsp:txXfrm>
        <a:off x="5515145" y="2533541"/>
        <a:ext cx="1341437" cy="1341437"/>
      </dsp:txXfrm>
    </dsp:sp>
    <dsp:sp modelId="{3A2249CD-4175-41DB-AB55-EB8927509AAE}">
      <dsp:nvSpPr>
        <dsp:cNvPr id="0" name=""/>
        <dsp:cNvSpPr/>
      </dsp:nvSpPr>
      <dsp:spPr>
        <a:xfrm>
          <a:off x="1549560" y="385"/>
          <a:ext cx="5028878" cy="5028878"/>
        </a:xfrm>
        <a:prstGeom prst="circularArrow">
          <a:avLst>
            <a:gd name="adj1" fmla="val 5202"/>
            <a:gd name="adj2" fmla="val 336015"/>
            <a:gd name="adj3" fmla="val 4014266"/>
            <a:gd name="adj4" fmla="val 2253829"/>
            <a:gd name="adj5" fmla="val 6068"/>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4EB956-9401-4BF7-91C6-1A721B0114BC}">
      <dsp:nvSpPr>
        <dsp:cNvPr id="0" name=""/>
        <dsp:cNvSpPr/>
      </dsp:nvSpPr>
      <dsp:spPr>
        <a:xfrm>
          <a:off x="3393281"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 </a:t>
          </a:r>
          <a:endParaRPr lang="el-GR" sz="3300" kern="1200" dirty="0"/>
        </a:p>
      </dsp:txBody>
      <dsp:txXfrm>
        <a:off x="3393281" y="4075166"/>
        <a:ext cx="1341437" cy="1341437"/>
      </dsp:txXfrm>
    </dsp:sp>
    <dsp:sp modelId="{40864A67-875D-4CBC-A6D5-113C9B1E006D}">
      <dsp:nvSpPr>
        <dsp:cNvPr id="0" name=""/>
        <dsp:cNvSpPr/>
      </dsp:nvSpPr>
      <dsp:spPr>
        <a:xfrm>
          <a:off x="2387774" y="79540"/>
          <a:ext cx="5028878" cy="5028878"/>
        </a:xfrm>
        <a:prstGeom prst="circularArrow">
          <a:avLst>
            <a:gd name="adj1" fmla="val 5202"/>
            <a:gd name="adj2" fmla="val 336015"/>
            <a:gd name="adj3" fmla="val 8210155"/>
            <a:gd name="adj4" fmla="val 6449719"/>
            <a:gd name="adj5" fmla="val 6068"/>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1DAA29-9D75-4D97-BA4D-EE009B118DD0}">
      <dsp:nvSpPr>
        <dsp:cNvPr id="0" name=""/>
        <dsp:cNvSpPr/>
      </dsp:nvSpPr>
      <dsp:spPr>
        <a:xfrm>
          <a:off x="1271416"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Tasks 2.1, 2.2</a:t>
          </a:r>
          <a:endParaRPr lang="el-GR" sz="3300" kern="1200" dirty="0"/>
        </a:p>
      </dsp:txBody>
      <dsp:txXfrm>
        <a:off x="1271416" y="2533541"/>
        <a:ext cx="1341437" cy="1341437"/>
      </dsp:txXfrm>
    </dsp:sp>
    <dsp:sp modelId="{11DA46F9-E420-4FAD-9466-DD1335EDD21D}">
      <dsp:nvSpPr>
        <dsp:cNvPr id="0" name=""/>
        <dsp:cNvSpPr/>
      </dsp:nvSpPr>
      <dsp:spPr>
        <a:xfrm>
          <a:off x="1557305" y="-199763"/>
          <a:ext cx="5028878" cy="5028878"/>
        </a:xfrm>
        <a:prstGeom prst="circularArrow">
          <a:avLst>
            <a:gd name="adj1" fmla="val 5202"/>
            <a:gd name="adj2" fmla="val 336015"/>
            <a:gd name="adj3" fmla="val 12297380"/>
            <a:gd name="adj4" fmla="val 10771160"/>
            <a:gd name="adj5" fmla="val 6068"/>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2F175-A15B-4B56-8D4A-ADCE52345935}">
      <dsp:nvSpPr>
        <dsp:cNvPr id="0" name=""/>
        <dsp:cNvSpPr/>
      </dsp:nvSpPr>
      <dsp:spPr>
        <a:xfrm>
          <a:off x="2081896"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Task 2.3</a:t>
          </a:r>
          <a:endParaRPr lang="el-GR" sz="3300" kern="1200" dirty="0"/>
        </a:p>
      </dsp:txBody>
      <dsp:txXfrm>
        <a:off x="2081896" y="39140"/>
        <a:ext cx="1341437" cy="1341437"/>
      </dsp:txXfrm>
    </dsp:sp>
    <dsp:sp modelId="{CECD5DA1-FA50-4287-9923-6794579303D4}">
      <dsp:nvSpPr>
        <dsp:cNvPr id="0" name=""/>
        <dsp:cNvSpPr/>
      </dsp:nvSpPr>
      <dsp:spPr>
        <a:xfrm>
          <a:off x="1549560" y="385"/>
          <a:ext cx="5028878" cy="5028878"/>
        </a:xfrm>
        <a:prstGeom prst="circularArrow">
          <a:avLst>
            <a:gd name="adj1" fmla="val 5202"/>
            <a:gd name="adj2" fmla="val 336015"/>
            <a:gd name="adj3" fmla="val 16865256"/>
            <a:gd name="adj4" fmla="val 15198729"/>
            <a:gd name="adj5" fmla="val 6068"/>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D0322-75DE-4AEC-875B-897698973DF5}">
      <dsp:nvSpPr>
        <dsp:cNvPr id="0" name=""/>
        <dsp:cNvSpPr/>
      </dsp:nvSpPr>
      <dsp:spPr>
        <a:xfrm>
          <a:off x="0" y="937260"/>
          <a:ext cx="10018712" cy="124968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B6561A-1A90-48D7-9F64-ED4D7282C966}">
      <dsp:nvSpPr>
        <dsp:cNvPr id="0" name=""/>
        <dsp:cNvSpPr/>
      </dsp:nvSpPr>
      <dsp:spPr>
        <a:xfrm>
          <a:off x="4512" y="0"/>
          <a:ext cx="2170557" cy="1249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b="1" kern="1200" dirty="0"/>
            <a:t>M12:Sep2025</a:t>
          </a:r>
        </a:p>
        <a:p>
          <a:pPr marL="0" lvl="0" indent="0" algn="ctr" defTabSz="1066800">
            <a:lnSpc>
              <a:spcPct val="90000"/>
            </a:lnSpc>
            <a:spcBef>
              <a:spcPct val="0"/>
            </a:spcBef>
            <a:spcAft>
              <a:spcPct val="35000"/>
            </a:spcAft>
            <a:buNone/>
          </a:pPr>
          <a:r>
            <a:rPr lang="en-GB" sz="2400" kern="1200" dirty="0"/>
            <a:t>D2.1 v1</a:t>
          </a:r>
        </a:p>
      </dsp:txBody>
      <dsp:txXfrm>
        <a:off x="4512" y="0"/>
        <a:ext cx="2170557" cy="1249680"/>
      </dsp:txXfrm>
    </dsp:sp>
    <dsp:sp modelId="{8A977893-DBDE-478B-89DA-25F969055F6F}">
      <dsp:nvSpPr>
        <dsp:cNvPr id="0" name=""/>
        <dsp:cNvSpPr/>
      </dsp:nvSpPr>
      <dsp:spPr>
        <a:xfrm>
          <a:off x="933581" y="1405890"/>
          <a:ext cx="312420" cy="31242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5E98A-2A99-458F-8CB0-8C5D8786FF9B}">
      <dsp:nvSpPr>
        <dsp:cNvPr id="0" name=""/>
        <dsp:cNvSpPr/>
      </dsp:nvSpPr>
      <dsp:spPr>
        <a:xfrm>
          <a:off x="2283598" y="1874520"/>
          <a:ext cx="2170557" cy="1249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dirty="0"/>
            <a:t>M18:Mar2026</a:t>
          </a:r>
        </a:p>
        <a:p>
          <a:pPr marL="0" lvl="0" indent="0" algn="ctr" defTabSz="1066800">
            <a:lnSpc>
              <a:spcPct val="90000"/>
            </a:lnSpc>
            <a:spcBef>
              <a:spcPct val="0"/>
            </a:spcBef>
            <a:spcAft>
              <a:spcPct val="35000"/>
            </a:spcAft>
            <a:buNone/>
          </a:pPr>
          <a:r>
            <a:rPr lang="en-GB" sz="2400" kern="1200" dirty="0"/>
            <a:t>D2.2 v1</a:t>
          </a:r>
        </a:p>
      </dsp:txBody>
      <dsp:txXfrm>
        <a:off x="2283598" y="1874520"/>
        <a:ext cx="2170557" cy="1249680"/>
      </dsp:txXfrm>
    </dsp:sp>
    <dsp:sp modelId="{D373B265-1695-46E9-B726-29E9A4F1F711}">
      <dsp:nvSpPr>
        <dsp:cNvPr id="0" name=""/>
        <dsp:cNvSpPr/>
      </dsp:nvSpPr>
      <dsp:spPr>
        <a:xfrm>
          <a:off x="3212667" y="1405890"/>
          <a:ext cx="312420" cy="31242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7AB6B-CDC8-419A-9645-353A20ECCB95}">
      <dsp:nvSpPr>
        <dsp:cNvPr id="0" name=""/>
        <dsp:cNvSpPr/>
      </dsp:nvSpPr>
      <dsp:spPr>
        <a:xfrm>
          <a:off x="4562684" y="0"/>
          <a:ext cx="2170557" cy="1249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b="1" kern="1200" dirty="0"/>
            <a:t>M24: Sep2026</a:t>
          </a:r>
        </a:p>
        <a:p>
          <a:pPr marL="0" lvl="0" indent="0" algn="ctr" defTabSz="1066800">
            <a:lnSpc>
              <a:spcPct val="90000"/>
            </a:lnSpc>
            <a:spcBef>
              <a:spcPct val="0"/>
            </a:spcBef>
            <a:spcAft>
              <a:spcPct val="35000"/>
            </a:spcAft>
            <a:buNone/>
          </a:pPr>
          <a:r>
            <a:rPr lang="en-GB" sz="2400" kern="1200" dirty="0"/>
            <a:t>D2.1 v2</a:t>
          </a:r>
        </a:p>
      </dsp:txBody>
      <dsp:txXfrm>
        <a:off x="4562684" y="0"/>
        <a:ext cx="2170557" cy="1249680"/>
      </dsp:txXfrm>
    </dsp:sp>
    <dsp:sp modelId="{BF691954-F7DA-48E6-9FCC-EF4B809311FC}">
      <dsp:nvSpPr>
        <dsp:cNvPr id="0" name=""/>
        <dsp:cNvSpPr/>
      </dsp:nvSpPr>
      <dsp:spPr>
        <a:xfrm>
          <a:off x="5491753" y="1405890"/>
          <a:ext cx="312420" cy="31242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BFD84F-86F1-4B6A-AA71-5ACA01E94CC3}">
      <dsp:nvSpPr>
        <dsp:cNvPr id="0" name=""/>
        <dsp:cNvSpPr/>
      </dsp:nvSpPr>
      <dsp:spPr>
        <a:xfrm>
          <a:off x="6841770" y="1874520"/>
          <a:ext cx="2170557" cy="1249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dirty="0"/>
            <a:t>M30:Mar2027</a:t>
          </a:r>
        </a:p>
        <a:p>
          <a:pPr marL="0" lvl="0" indent="0" algn="ctr" defTabSz="1066800">
            <a:lnSpc>
              <a:spcPct val="90000"/>
            </a:lnSpc>
            <a:spcBef>
              <a:spcPct val="0"/>
            </a:spcBef>
            <a:spcAft>
              <a:spcPct val="35000"/>
            </a:spcAft>
            <a:buNone/>
          </a:pPr>
          <a:r>
            <a:rPr lang="en-GB" sz="2400" kern="1200" dirty="0"/>
            <a:t>D2.2 v2</a:t>
          </a:r>
        </a:p>
      </dsp:txBody>
      <dsp:txXfrm>
        <a:off x="6841770" y="1874520"/>
        <a:ext cx="2170557" cy="1249680"/>
      </dsp:txXfrm>
    </dsp:sp>
    <dsp:sp modelId="{876E413A-EB66-4300-81D1-038611566674}">
      <dsp:nvSpPr>
        <dsp:cNvPr id="0" name=""/>
        <dsp:cNvSpPr/>
      </dsp:nvSpPr>
      <dsp:spPr>
        <a:xfrm>
          <a:off x="7770839" y="1405890"/>
          <a:ext cx="312420" cy="31242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F340A-F4AB-8D5E-2092-9EFF2A317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68C6E5-1F8F-7C63-43D1-BD7E6B6CF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2FB6F7-FB0C-4800-A282-BACB6E57BC33}" type="datetimeFigureOut">
              <a:rPr lang="en-US" smtClean="0"/>
              <a:t>10/8/2023</a:t>
            </a:fld>
            <a:endParaRPr lang="en-US"/>
          </a:p>
        </p:txBody>
      </p:sp>
      <p:sp>
        <p:nvSpPr>
          <p:cNvPr id="4" name="Footer Placeholder 3">
            <a:extLst>
              <a:ext uri="{FF2B5EF4-FFF2-40B4-BE49-F238E27FC236}">
                <a16:creationId xmlns:a16="http://schemas.microsoft.com/office/drawing/2014/main" id="{C4191FD7-D5BC-BEBA-CF21-2A33639132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07B408-434F-9B12-E1F7-2F7FD494E2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9D12E7-A8B2-4562-9F0D-7DA63594F857}" type="slidenum">
              <a:rPr lang="en-US" smtClean="0"/>
              <a:t>‹#›</a:t>
            </a:fld>
            <a:endParaRPr lang="en-US"/>
          </a:p>
        </p:txBody>
      </p:sp>
    </p:spTree>
    <p:extLst>
      <p:ext uri="{BB962C8B-B14F-4D97-AF65-F5344CB8AC3E}">
        <p14:creationId xmlns:p14="http://schemas.microsoft.com/office/powerpoint/2010/main" val="3373093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24A22-A4B5-4B9E-8E0C-2C8B2BC91E37}"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690D0-CDC8-4920-BDBA-FAF3BCEE374F}" type="slidenum">
              <a:rPr lang="en-US" smtClean="0"/>
              <a:t>‹#›</a:t>
            </a:fld>
            <a:endParaRPr lang="en-US"/>
          </a:p>
        </p:txBody>
      </p:sp>
    </p:spTree>
    <p:extLst>
      <p:ext uri="{BB962C8B-B14F-4D97-AF65-F5344CB8AC3E}">
        <p14:creationId xmlns:p14="http://schemas.microsoft.com/office/powerpoint/2010/main" val="341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D57F1E4F-1CFF-5643-939E-217C01CDF565}" type="slidenum">
              <a:rPr lang="en-US" dirty="0"/>
              <a:pPr/>
              <a:t>‹#›</a:t>
            </a:fld>
            <a:endParaRPr lang="en-US" dirty="0"/>
          </a:p>
        </p:txBody>
      </p:sp>
      <p:grpSp>
        <p:nvGrpSpPr>
          <p:cNvPr id="7" name="Group 6">
            <a:extLst>
              <a:ext uri="{FF2B5EF4-FFF2-40B4-BE49-F238E27FC236}">
                <a16:creationId xmlns:a16="http://schemas.microsoft.com/office/drawing/2014/main" id="{355CD72B-4B2D-A2AF-809B-0D737AE187BC}"/>
              </a:ext>
            </a:extLst>
          </p:cNvPr>
          <p:cNvGrpSpPr/>
          <p:nvPr userDrawn="1"/>
        </p:nvGrpSpPr>
        <p:grpSpPr>
          <a:xfrm>
            <a:off x="546100" y="-4763"/>
            <a:ext cx="5014912" cy="6862763"/>
            <a:chOff x="2928938" y="-4763"/>
            <a:chExt cx="5014912" cy="6862763"/>
          </a:xfrm>
        </p:grpSpPr>
        <p:sp>
          <p:nvSpPr>
            <p:cNvPr id="8" name="Freeform 6">
              <a:extLst>
                <a:ext uri="{FF2B5EF4-FFF2-40B4-BE49-F238E27FC236}">
                  <a16:creationId xmlns:a16="http://schemas.microsoft.com/office/drawing/2014/main" id="{B550A887-25C2-700A-B20B-AC776FDA8FA9}"/>
                </a:ext>
              </a:extLst>
            </p:cNvPr>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 name="Freeform 7">
              <a:extLst>
                <a:ext uri="{FF2B5EF4-FFF2-40B4-BE49-F238E27FC236}">
                  <a16:creationId xmlns:a16="http://schemas.microsoft.com/office/drawing/2014/main" id="{006B12FC-269B-4A94-3018-EC2FEB26BBD5}"/>
                </a:ext>
              </a:extLst>
            </p:cNvPr>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0" name="Freeform 9">
              <a:extLst>
                <a:ext uri="{FF2B5EF4-FFF2-40B4-BE49-F238E27FC236}">
                  <a16:creationId xmlns:a16="http://schemas.microsoft.com/office/drawing/2014/main" id="{9A0B8D8C-DD2F-DC66-EFD7-B12DBBA9CE9B}"/>
                </a:ext>
              </a:extLst>
            </p:cNvPr>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1" name="Freeform 10">
              <a:extLst>
                <a:ext uri="{FF2B5EF4-FFF2-40B4-BE49-F238E27FC236}">
                  <a16:creationId xmlns:a16="http://schemas.microsoft.com/office/drawing/2014/main" id="{704124D9-618A-89C1-C903-B9B148351CF0}"/>
                </a:ext>
              </a:extLst>
            </p:cNvPr>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2" name="Freeform 11">
              <a:extLst>
                <a:ext uri="{FF2B5EF4-FFF2-40B4-BE49-F238E27FC236}">
                  <a16:creationId xmlns:a16="http://schemas.microsoft.com/office/drawing/2014/main" id="{2D329C7D-2676-0D1D-D45D-F1D6A93906D3}"/>
                </a:ext>
              </a:extLst>
            </p:cNvPr>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3" name="Freeform 12">
              <a:extLst>
                <a:ext uri="{FF2B5EF4-FFF2-40B4-BE49-F238E27FC236}">
                  <a16:creationId xmlns:a16="http://schemas.microsoft.com/office/drawing/2014/main" id="{C5917678-A458-0DFD-DC06-8EA1CCA47A6D}"/>
                </a:ext>
              </a:extLst>
            </p:cNvPr>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16" name="TextBox 15">
            <a:extLst>
              <a:ext uri="{FF2B5EF4-FFF2-40B4-BE49-F238E27FC236}">
                <a16:creationId xmlns:a16="http://schemas.microsoft.com/office/drawing/2014/main" id="{D8E744A4-AB51-EBFE-3B4B-651EE4616FD8}"/>
              </a:ext>
            </a:extLst>
          </p:cNvPr>
          <p:cNvSpPr txBox="1"/>
          <p:nvPr userDrawn="1"/>
        </p:nvSpPr>
        <p:spPr>
          <a:xfrm>
            <a:off x="0" y="6589519"/>
            <a:ext cx="2179269" cy="276999"/>
          </a:xfrm>
          <a:prstGeom prst="rect">
            <a:avLst/>
          </a:prstGeom>
          <a:solidFill>
            <a:schemeClr val="bg1"/>
          </a:solidFill>
        </p:spPr>
        <p:txBody>
          <a:bodyPr wrap="square">
            <a:spAutoFit/>
          </a:bodyPr>
          <a:lstStyle/>
          <a:p>
            <a:pPr algn="ctr"/>
            <a:r>
              <a:rPr lang="en-GB" sz="1200" b="1" dirty="0">
                <a:solidFill>
                  <a:srgbClr val="133C8B"/>
                </a:solidFill>
                <a:effectLst/>
                <a:latin typeface="Arial" panose="020B0604020202020204" pitchFamily="34" charset="0"/>
                <a:cs typeface="Arial" panose="020B0604020202020204" pitchFamily="34" charset="0"/>
              </a:rPr>
              <a:t>            GA no. 101070165</a:t>
            </a:r>
            <a:r>
              <a:rPr lang="en-GB" sz="1200" dirty="0"/>
              <a:t> </a:t>
            </a:r>
          </a:p>
        </p:txBody>
      </p:sp>
      <p:pic>
        <p:nvPicPr>
          <p:cNvPr id="17" name="Picture 2" descr="Graphical user interface, application&#10;&#10;Description automatically generated">
            <a:extLst>
              <a:ext uri="{FF2B5EF4-FFF2-40B4-BE49-F238E27FC236}">
                <a16:creationId xmlns:a16="http://schemas.microsoft.com/office/drawing/2014/main" id="{7DE3F57F-A55B-DCDC-7203-A0ECF194F4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5006"/>
            <a:ext cx="2179269" cy="457200"/>
          </a:xfrm>
          <a:prstGeom prst="rect">
            <a:avLst/>
          </a:prstGeom>
        </p:spPr>
      </p:pic>
    </p:spTree>
    <p:extLst>
      <p:ext uri="{BB962C8B-B14F-4D97-AF65-F5344CB8AC3E}">
        <p14:creationId xmlns:p14="http://schemas.microsoft.com/office/powerpoint/2010/main" val="307133522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A2115-E382-4EA6-B99E-ACC82DDA54D5}" type="datetime1">
              <a:rPr lang="en-US" smtClean="0"/>
              <a:t>10/8/2023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295381178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36696208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50678066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204933409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2752006811"/>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4102951223"/>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902932464"/>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322234121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F0225D-7D54-C74A-1CB2-9A455F261A64}"/>
              </a:ext>
            </a:extLst>
          </p:cNvPr>
          <p:cNvSpPr>
            <a:spLocks noGrp="1"/>
          </p:cNvSpPr>
          <p:nvPr>
            <p:ph type="dt" sz="half" idx="10"/>
          </p:nvPr>
        </p:nvSpPr>
        <p:spPr>
          <a:xfrm>
            <a:off x="0" y="6477120"/>
            <a:ext cx="2743200" cy="365125"/>
          </a:xfrm>
        </p:spPr>
        <p:txBody>
          <a:bodyPr/>
          <a:lstStyle>
            <a:lvl1pPr>
              <a:defRPr sz="1100">
                <a:solidFill>
                  <a:schemeClr val="bg1">
                    <a:lumMod val="95000"/>
                  </a:schemeClr>
                </a:solidFill>
              </a:defRPr>
            </a:lvl1pPr>
          </a:lstStyle>
          <a:p>
            <a:fld id="{A727646D-6A79-4217-AD43-1A1E8BF48585}" type="datetime1">
              <a:rPr lang="en-US" smtClean="0"/>
              <a:pPr/>
              <a:t>10/8/2023</a:t>
            </a:fld>
            <a:endParaRPr lang="en-US"/>
          </a:p>
        </p:txBody>
      </p:sp>
      <p:sp>
        <p:nvSpPr>
          <p:cNvPr id="5" name="Footer Placeholder 4">
            <a:extLst>
              <a:ext uri="{FF2B5EF4-FFF2-40B4-BE49-F238E27FC236}">
                <a16:creationId xmlns:a16="http://schemas.microsoft.com/office/drawing/2014/main" id="{8E2F6CFE-9B09-8E77-6EA2-5961130EEE65}"/>
              </a:ext>
            </a:extLst>
          </p:cNvPr>
          <p:cNvSpPr>
            <a:spLocks noGrp="1"/>
          </p:cNvSpPr>
          <p:nvPr>
            <p:ph type="ftr" sz="quarter" idx="11"/>
          </p:nvPr>
        </p:nvSpPr>
        <p:spPr>
          <a:xfrm>
            <a:off x="4038600" y="6477120"/>
            <a:ext cx="4114800" cy="365125"/>
          </a:xfrm>
        </p:spPr>
        <p:txBody>
          <a:bodyPr/>
          <a:lstStyle>
            <a:lvl1pPr>
              <a:defRPr sz="1100">
                <a:solidFill>
                  <a:schemeClr val="bg1">
                    <a:lumMod val="95000"/>
                  </a:schemeClr>
                </a:solidFill>
              </a:defRPr>
            </a:lvl1pPr>
          </a:lstStyle>
          <a:p>
            <a:endParaRPr lang="en-US" dirty="0"/>
          </a:p>
        </p:txBody>
      </p:sp>
      <p:sp>
        <p:nvSpPr>
          <p:cNvPr id="6" name="Slide Number Placeholder 5">
            <a:extLst>
              <a:ext uri="{FF2B5EF4-FFF2-40B4-BE49-F238E27FC236}">
                <a16:creationId xmlns:a16="http://schemas.microsoft.com/office/drawing/2014/main" id="{E9187E06-06E8-EFF1-ECF9-BB92A81515E4}"/>
              </a:ext>
            </a:extLst>
          </p:cNvPr>
          <p:cNvSpPr>
            <a:spLocks noGrp="1"/>
          </p:cNvSpPr>
          <p:nvPr>
            <p:ph type="sldNum" sz="quarter" idx="12"/>
          </p:nvPr>
        </p:nvSpPr>
        <p:spPr>
          <a:xfrm>
            <a:off x="9448800" y="6477120"/>
            <a:ext cx="2743200" cy="365125"/>
          </a:xfrm>
          <a:prstGeom prst="rect">
            <a:avLst/>
          </a:prstGeom>
        </p:spPr>
        <p:txBody>
          <a:bodyPr/>
          <a:lstStyle>
            <a:lvl1pPr>
              <a:defRPr sz="1100">
                <a:solidFill>
                  <a:schemeClr val="bg1">
                    <a:lumMod val="95000"/>
                  </a:schemeClr>
                </a:solidFill>
              </a:defRPr>
            </a:lvl1pPr>
          </a:lstStyle>
          <a:p>
            <a:fld id="{C93504FB-F30D-465F-85F2-C20DC06A7E96}" type="slidenum">
              <a:rPr lang="en-US" smtClean="0"/>
              <a:pPr/>
              <a:t>‹#›</a:t>
            </a:fld>
            <a:endParaRPr lang="en-US"/>
          </a:p>
        </p:txBody>
      </p:sp>
    </p:spTree>
    <p:extLst>
      <p:ext uri="{BB962C8B-B14F-4D97-AF65-F5344CB8AC3E}">
        <p14:creationId xmlns:p14="http://schemas.microsoft.com/office/powerpoint/2010/main" val="58551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mj-lt"/>
              </a:defRPr>
            </a:lvl1pPr>
          </a:lstStyle>
          <a:p>
            <a:fld id="{696A2115-E382-4EA6-B99E-ACC82DDA54D5}" type="datetime1">
              <a:rPr lang="en-US" smtClean="0"/>
              <a:pPr/>
              <a:t>10/8/2023</a:t>
            </a:fld>
            <a:endParaRPr lang="en-US"/>
          </a:p>
        </p:txBody>
      </p:sp>
      <p:sp>
        <p:nvSpPr>
          <p:cNvPr id="5" name="Footer Placeholder 4"/>
          <p:cNvSpPr>
            <a:spLocks noGrp="1"/>
          </p:cNvSpPr>
          <p:nvPr>
            <p:ph type="ftr" sz="quarter" idx="11"/>
          </p:nvPr>
        </p:nvSpPr>
        <p:spPr/>
        <p:txBody>
          <a:bodyPr/>
          <a:lstStyle>
            <a:lvl1pPr>
              <a:defRPr>
                <a:latin typeface="+mj-lt"/>
              </a:defRPr>
            </a:lvl1pPr>
          </a:lstStyle>
          <a:p>
            <a:endParaRPr lang="en-US" dirty="0"/>
          </a:p>
        </p:txBody>
      </p:sp>
      <p:sp>
        <p:nvSpPr>
          <p:cNvPr id="6" name="Slide Number Placeholder 5"/>
          <p:cNvSpPr>
            <a:spLocks noGrp="1"/>
          </p:cNvSpPr>
          <p:nvPr>
            <p:ph type="sldNum" sz="quarter" idx="12"/>
          </p:nvPr>
        </p:nvSpPr>
        <p:spPr>
          <a:xfrm>
            <a:off x="10951856" y="5867131"/>
            <a:ext cx="551167" cy="365125"/>
          </a:xfrm>
          <a:prstGeom prst="rect">
            <a:avLst/>
          </a:prstGeom>
        </p:spPr>
        <p:txBody>
          <a:bodyPr/>
          <a:lstStyle>
            <a:lvl1pPr>
              <a:defRPr>
                <a:latin typeface="+mj-lt"/>
              </a:defRPr>
            </a:lvl1pPr>
          </a:lstStyle>
          <a:p>
            <a:fld id="{C93504FB-F30D-465F-85F2-C20DC06A7E96}" type="slidenum">
              <a:rPr lang="en-US" smtClean="0"/>
              <a:pPr/>
              <a:t>‹#›</a:t>
            </a:fld>
            <a:endParaRPr lang="en-US"/>
          </a:p>
        </p:txBody>
      </p:sp>
    </p:spTree>
    <p:extLst>
      <p:ext uri="{BB962C8B-B14F-4D97-AF65-F5344CB8AC3E}">
        <p14:creationId xmlns:p14="http://schemas.microsoft.com/office/powerpoint/2010/main" val="243773651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A2115-E382-4EA6-B99E-ACC82DDA54D5}" type="datetime1">
              <a:rPr lang="en-US" smtClean="0"/>
              <a:t>10/8/2023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606329" y="6475682"/>
            <a:ext cx="551167"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259178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6A2115-E382-4EA6-B99E-ACC82DDA54D5}" type="datetime1">
              <a:rPr lang="en-US" smtClean="0"/>
              <a:t>10/8/2023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98009272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6A2115-E382-4EA6-B99E-ACC82DDA54D5}" type="datetime1">
              <a:rPr lang="en-US" smtClean="0"/>
              <a:t>10/8/2023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401565410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6A2115-E382-4EA6-B99E-ACC82DDA54D5}" type="datetime1">
              <a:rPr lang="en-US" smtClean="0"/>
              <a:t>10/8/2023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111729653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A2115-E382-4EA6-B99E-ACC82DDA54D5}" type="datetime1">
              <a:rPr lang="en-US" smtClean="0"/>
              <a:t>10/8/2023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13107560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A2115-E382-4EA6-B99E-ACC82DDA54D5}" type="datetime1">
              <a:rPr lang="en-US" smtClean="0"/>
              <a:t>10/8/2023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357817120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6A2115-E382-4EA6-B99E-ACC82DDA54D5}" type="datetime1">
              <a:rPr lang="en-US" smtClean="0"/>
              <a:t>10/8/2023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606329" y="6475682"/>
            <a:ext cx="551167" cy="365125"/>
          </a:xfrm>
          <a:prstGeom prst="rect">
            <a:avLst/>
          </a:prstGeom>
        </p:spPr>
        <p:txBody>
          <a:bodyPr/>
          <a:lstStyle/>
          <a:p>
            <a:fld id="{C93504FB-F30D-465F-85F2-C20DC06A7E96}" type="slidenum">
              <a:rPr lang="en-US" smtClean="0"/>
              <a:t>‹#›</a:t>
            </a:fld>
            <a:endParaRPr lang="en-US"/>
          </a:p>
        </p:txBody>
      </p:sp>
    </p:spTree>
    <p:extLst>
      <p:ext uri="{BB962C8B-B14F-4D97-AF65-F5344CB8AC3E}">
        <p14:creationId xmlns:p14="http://schemas.microsoft.com/office/powerpoint/2010/main" val="17190156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j-lt"/>
              </a:defRPr>
            </a:lvl1pPr>
          </a:lstStyle>
          <a:p>
            <a:fld id="{696A2115-E382-4EA6-B99E-ACC82DDA54D5}" type="datetime1">
              <a:rPr lang="en-US" smtClean="0"/>
              <a:pPr/>
              <a:t>10/8/2023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j-lt"/>
              </a:defRPr>
            </a:lvl1pPr>
          </a:lstStyle>
          <a:p>
            <a:endParaRPr lang="en-US" dirty="0"/>
          </a:p>
        </p:txBody>
      </p:sp>
      <p:sp>
        <p:nvSpPr>
          <p:cNvPr id="14" name="Footer Placeholder 4">
            <a:extLst>
              <a:ext uri="{FF2B5EF4-FFF2-40B4-BE49-F238E27FC236}">
                <a16:creationId xmlns:a16="http://schemas.microsoft.com/office/drawing/2014/main" id="{2DDCFF0C-BF9F-A83B-83E4-1E1EE6BD61E8}"/>
              </a:ext>
            </a:extLst>
          </p:cNvPr>
          <p:cNvSpPr txBox="1">
            <a:spLocks/>
          </p:cNvSpPr>
          <p:nvPr userDrawn="1"/>
        </p:nvSpPr>
        <p:spPr>
          <a:xfrm>
            <a:off x="6493667" y="6492875"/>
            <a:ext cx="569833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j-lt"/>
              </a:rPr>
              <a:t>2D-BioPAD Kick-off Meeting | Thessaloniki, Greece | 10-11 October 2023| </a:t>
            </a:r>
            <a:fld id="{C93504FB-F30D-465F-85F2-C20DC06A7E96}" type="slidenum">
              <a:rPr lang="en-US" sz="1400" smtClean="0">
                <a:latin typeface="+mj-lt"/>
              </a:rPr>
              <a:pPr marL="0" marR="0" lvl="0" indent="0" algn="l" defTabSz="457200" rtl="0" eaLnBrk="1" fontAlgn="auto" latinLnBrk="0" hangingPunct="1">
                <a:lnSpc>
                  <a:spcPct val="100000"/>
                </a:lnSpc>
                <a:spcBef>
                  <a:spcPts val="0"/>
                </a:spcBef>
                <a:spcAft>
                  <a:spcPts val="0"/>
                </a:spcAft>
                <a:buClrTx/>
                <a:buSzTx/>
                <a:buFontTx/>
                <a:buNone/>
                <a:tabLst/>
                <a:defRPr/>
              </a:pPr>
              <a:t>‹#›</a:t>
            </a:fld>
            <a:endParaRPr lang="en-US" sz="1400" dirty="0">
              <a:latin typeface="+mj-lt"/>
            </a:endParaRPr>
          </a:p>
          <a:p>
            <a:endParaRPr lang="en-US" sz="1400" dirty="0">
              <a:latin typeface="+mj-lt"/>
            </a:endParaRPr>
          </a:p>
        </p:txBody>
      </p:sp>
      <p:pic>
        <p:nvPicPr>
          <p:cNvPr id="15" name="Picture 2">
            <a:extLst>
              <a:ext uri="{FF2B5EF4-FFF2-40B4-BE49-F238E27FC236}">
                <a16:creationId xmlns:a16="http://schemas.microsoft.com/office/drawing/2014/main" id="{04D8B22A-87ED-E877-8908-D84AD40B22F3}"/>
              </a:ext>
            </a:extLst>
          </p:cNvPr>
          <p:cNvPicPr>
            <a:picLocks noChangeAspect="1"/>
          </p:cNvPicPr>
          <p:nvPr userDrawn="1"/>
        </p:nvPicPr>
        <p:blipFill>
          <a:blip r:embed="rId20"/>
          <a:stretch>
            <a:fillRect/>
          </a:stretch>
        </p:blipFill>
        <p:spPr>
          <a:xfrm>
            <a:off x="-4483" y="6005293"/>
            <a:ext cx="2562614" cy="835514"/>
          </a:xfrm>
          <a:prstGeom prst="rect">
            <a:avLst/>
          </a:prstGeom>
        </p:spPr>
      </p:pic>
      <p:sp>
        <p:nvSpPr>
          <p:cNvPr id="16" name="Titre 5">
            <a:extLst>
              <a:ext uri="{FF2B5EF4-FFF2-40B4-BE49-F238E27FC236}">
                <a16:creationId xmlns:a16="http://schemas.microsoft.com/office/drawing/2014/main" id="{20BAA7B3-BF42-A242-04D8-F79DF36CF9D7}"/>
              </a:ext>
            </a:extLst>
          </p:cNvPr>
          <p:cNvSpPr txBox="1">
            <a:spLocks/>
          </p:cNvSpPr>
          <p:nvPr userDrawn="1"/>
        </p:nvSpPr>
        <p:spPr>
          <a:xfrm>
            <a:off x="2724728" y="7880"/>
            <a:ext cx="9467272" cy="51281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r-FR" sz="3200" b="1" dirty="0">
                <a:latin typeface="+mj-lt"/>
              </a:rPr>
              <a:t>WP2 – </a:t>
            </a:r>
            <a:r>
              <a:rPr lang="en-US" sz="3200" b="1" dirty="0">
                <a:latin typeface="+mj-lt"/>
              </a:rPr>
              <a:t>Biomarkers binding and quantitative analysis</a:t>
            </a:r>
            <a:endParaRPr lang="fr-FR" sz="3200" dirty="0">
              <a:latin typeface="+mj-lt"/>
            </a:endParaRPr>
          </a:p>
        </p:txBody>
      </p:sp>
    </p:spTree>
    <p:extLst>
      <p:ext uri="{BB962C8B-B14F-4D97-AF65-F5344CB8AC3E}">
        <p14:creationId xmlns:p14="http://schemas.microsoft.com/office/powerpoint/2010/main" val="360660524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661" r:id="rId18"/>
  </p:sldLayoutIdLst>
  <p:hf hd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j-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j-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j-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j-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j-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users.auth.gr/agelaker" TargetMode="External"/><Relationship Id="rId2" Type="http://schemas.openxmlformats.org/officeDocument/2006/relationships/hyperlink" Target="mailto:agelaker@auth.gr"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users.auth.gr/agelaker" TargetMode="External"/><Relationship Id="rId2" Type="http://schemas.openxmlformats.org/officeDocument/2006/relationships/hyperlink" Target="mailto:agelaker@auth.gr"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jpg"/><Relationship Id="rId3" Type="http://schemas.openxmlformats.org/officeDocument/2006/relationships/diagramLayout" Target="../diagrams/layout1.xml"/><Relationship Id="rId7" Type="http://schemas.openxmlformats.org/officeDocument/2006/relationships/image" Target="../media/image7.jpeg"/><Relationship Id="rId12" Type="http://schemas.openxmlformats.org/officeDocument/2006/relationships/hyperlink" Target="mailto:ruslan.alvarez@icn2.cat"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0.jpeg"/><Relationship Id="rId5" Type="http://schemas.openxmlformats.org/officeDocument/2006/relationships/diagramColors" Target="../diagrams/colors1.xml"/><Relationship Id="rId15" Type="http://schemas.openxmlformats.org/officeDocument/2006/relationships/image" Target="../media/image12.png"/><Relationship Id="rId10" Type="http://schemas.openxmlformats.org/officeDocument/2006/relationships/hyperlink" Target="https://www.researchgate.net/profile/Jean-Jacques-Toulme" TargetMode="External"/><Relationship Id="rId4" Type="http://schemas.openxmlformats.org/officeDocument/2006/relationships/diagramQuickStyle" Target="../diagrams/quickStyle1.xml"/><Relationship Id="rId9" Type="http://schemas.openxmlformats.org/officeDocument/2006/relationships/image" Target="../media/image9.jpeg"/><Relationship Id="rId14" Type="http://schemas.openxmlformats.org/officeDocument/2006/relationships/hyperlink" Target="mailto:a.bakandritsos@upol.c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E38B-4795-A204-8F28-E0E6272F8032}"/>
              </a:ext>
            </a:extLst>
          </p:cNvPr>
          <p:cNvSpPr txBox="1">
            <a:spLocks/>
          </p:cNvSpPr>
          <p:nvPr/>
        </p:nvSpPr>
        <p:spPr>
          <a:xfrm>
            <a:off x="4608098" y="2098050"/>
            <a:ext cx="4371977" cy="1209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highlight>
                <a:srgbClr val="FFFF00"/>
              </a:highlight>
              <a:latin typeface="Franklin Gothic Book" panose="020B0503020102020204" pitchFamily="34" charset="0"/>
            </a:endParaRPr>
          </a:p>
        </p:txBody>
      </p:sp>
      <p:sp>
        <p:nvSpPr>
          <p:cNvPr id="6" name="Titre 5">
            <a:extLst>
              <a:ext uri="{FF2B5EF4-FFF2-40B4-BE49-F238E27FC236}">
                <a16:creationId xmlns:a16="http://schemas.microsoft.com/office/drawing/2014/main" id="{74559BED-3CEF-43CE-87A6-3D5012512D9C}"/>
              </a:ext>
            </a:extLst>
          </p:cNvPr>
          <p:cNvSpPr>
            <a:spLocks noGrp="1"/>
          </p:cNvSpPr>
          <p:nvPr>
            <p:ph type="ctrTitle"/>
          </p:nvPr>
        </p:nvSpPr>
        <p:spPr>
          <a:xfrm>
            <a:off x="2658979" y="850481"/>
            <a:ext cx="8588476" cy="2616199"/>
          </a:xfrm>
        </p:spPr>
        <p:txBody>
          <a:bodyPr>
            <a:normAutofit/>
          </a:bodyPr>
          <a:lstStyle/>
          <a:p>
            <a:r>
              <a:rPr lang="fr-FR" sz="4400" b="1" dirty="0">
                <a:latin typeface="Arial" panose="020B0604020202020204" pitchFamily="34" charset="0"/>
                <a:cs typeface="Arial" panose="020B0604020202020204" pitchFamily="34" charset="0"/>
              </a:rPr>
              <a:t>WP2 – </a:t>
            </a:r>
            <a:r>
              <a:rPr lang="en-US" sz="4400" b="1" dirty="0">
                <a:latin typeface="Arial" panose="020B0604020202020204" pitchFamily="34" charset="0"/>
                <a:cs typeface="Arial" panose="020B0604020202020204" pitchFamily="34" charset="0"/>
              </a:rPr>
              <a:t>Biomarkers binding and quantitative analysis</a:t>
            </a:r>
            <a:br>
              <a:rPr lang="en-US" sz="4400" dirty="0">
                <a:latin typeface="Arial" panose="020B0604020202020204" pitchFamily="34" charset="0"/>
                <a:cs typeface="Arial" panose="020B0604020202020204" pitchFamily="34" charset="0"/>
              </a:rPr>
            </a:br>
            <a:endParaRPr lang="fr-FR" sz="4400" dirty="0">
              <a:latin typeface="Arial" panose="020B0604020202020204" pitchFamily="34" charset="0"/>
              <a:cs typeface="Arial" panose="020B0604020202020204" pitchFamily="34" charset="0"/>
            </a:endParaRPr>
          </a:p>
        </p:txBody>
      </p:sp>
      <p:sp>
        <p:nvSpPr>
          <p:cNvPr id="7" name="Sous-titre 6">
            <a:extLst>
              <a:ext uri="{FF2B5EF4-FFF2-40B4-BE49-F238E27FC236}">
                <a16:creationId xmlns:a16="http://schemas.microsoft.com/office/drawing/2014/main" id="{55A5D2CA-E6C1-4EF4-8377-375A32AADA48}"/>
              </a:ext>
            </a:extLst>
          </p:cNvPr>
          <p:cNvSpPr>
            <a:spLocks noGrp="1"/>
          </p:cNvSpPr>
          <p:nvPr>
            <p:ph type="subTitle" idx="1"/>
          </p:nvPr>
        </p:nvSpPr>
        <p:spPr/>
        <p:txBody>
          <a:bodyPr>
            <a:normAutofit/>
          </a:bodyPr>
          <a:lstStyle/>
          <a:p>
            <a:r>
              <a:rPr lang="en-US" sz="2000" dirty="0" err="1"/>
              <a:t>Makis</a:t>
            </a:r>
            <a:r>
              <a:rPr lang="en-US" sz="2000" dirty="0"/>
              <a:t> </a:t>
            </a:r>
            <a:r>
              <a:rPr lang="en-US" sz="2000" dirty="0" err="1"/>
              <a:t>Angelakeris</a:t>
            </a:r>
            <a:r>
              <a:rPr lang="en-US" sz="2000" dirty="0"/>
              <a:t>, </a:t>
            </a:r>
            <a:r>
              <a:rPr lang="en-US" sz="2000" dirty="0" err="1"/>
              <a:t>AUTh</a:t>
            </a:r>
            <a:r>
              <a:rPr lang="en-US" sz="2000" dirty="0"/>
              <a:t>,</a:t>
            </a:r>
            <a:r>
              <a:rPr lang="en-US" sz="2400" dirty="0">
                <a:highlight>
                  <a:srgbClr val="FFFF00"/>
                </a:highlight>
              </a:rPr>
              <a:t> </a:t>
            </a:r>
          </a:p>
          <a:p>
            <a:r>
              <a:rPr lang="en-US" sz="2000" dirty="0">
                <a:hlinkClick r:id="rId2"/>
              </a:rPr>
              <a:t>agelaker@auth.gr</a:t>
            </a:r>
            <a:r>
              <a:rPr lang="en-US" sz="2000" dirty="0"/>
              <a:t>, </a:t>
            </a:r>
            <a:r>
              <a:rPr lang="en-US" sz="2400" dirty="0">
                <a:hlinkClick r:id="rId3"/>
              </a:rPr>
              <a:t>http://users.auth.gr/agelaker</a:t>
            </a:r>
            <a:endParaRPr lang="fr-FR" dirty="0"/>
          </a:p>
        </p:txBody>
      </p:sp>
      <p:pic>
        <p:nvPicPr>
          <p:cNvPr id="3" name="Picture 2">
            <a:extLst>
              <a:ext uri="{FF2B5EF4-FFF2-40B4-BE49-F238E27FC236}">
                <a16:creationId xmlns:a16="http://schemas.microsoft.com/office/drawing/2014/main" id="{91EC905F-079D-7461-DA00-549515CBFA4C}"/>
              </a:ext>
            </a:extLst>
          </p:cNvPr>
          <p:cNvPicPr>
            <a:picLocks noChangeAspect="1"/>
          </p:cNvPicPr>
          <p:nvPr/>
        </p:nvPicPr>
        <p:blipFill>
          <a:blip r:embed="rId4"/>
          <a:stretch>
            <a:fillRect/>
          </a:stretch>
        </p:blipFill>
        <p:spPr>
          <a:xfrm>
            <a:off x="8305120" y="0"/>
            <a:ext cx="3886880" cy="1267277"/>
          </a:xfrm>
          <a:prstGeom prst="rect">
            <a:avLst/>
          </a:prstGeom>
        </p:spPr>
      </p:pic>
      <p:sp>
        <p:nvSpPr>
          <p:cNvPr id="5" name="TextBox 4">
            <a:extLst>
              <a:ext uri="{FF2B5EF4-FFF2-40B4-BE49-F238E27FC236}">
                <a16:creationId xmlns:a16="http://schemas.microsoft.com/office/drawing/2014/main" id="{1FD9D712-C7E1-5493-D71B-88C96BAC4694}"/>
              </a:ext>
            </a:extLst>
          </p:cNvPr>
          <p:cNvSpPr txBox="1"/>
          <p:nvPr/>
        </p:nvSpPr>
        <p:spPr>
          <a:xfrm>
            <a:off x="2333165" y="2852423"/>
            <a:ext cx="9253959" cy="954107"/>
          </a:xfrm>
          <a:prstGeom prst="rect">
            <a:avLst/>
          </a:prstGeom>
          <a:noFill/>
        </p:spPr>
        <p:txBody>
          <a:bodyPr wrap="square">
            <a:spAutoFit/>
          </a:bodyPr>
          <a:lstStyle/>
          <a:p>
            <a:pPr algn="r"/>
            <a:r>
              <a:rPr lang="en-GB" sz="2800" b="1" i="1" dirty="0">
                <a:solidFill>
                  <a:schemeClr val="tx1">
                    <a:lumMod val="50000"/>
                    <a:lumOff val="50000"/>
                  </a:schemeClr>
                </a:solidFill>
                <a:latin typeface="Franklin Gothic Book" panose="020B0503020102020204" pitchFamily="34" charset="0"/>
              </a:rPr>
              <a:t>“Graphene Bio-Platform for point-of-care early detection and monitoring of Alzheimer’s Disease”</a:t>
            </a:r>
          </a:p>
        </p:txBody>
      </p:sp>
      <p:cxnSp>
        <p:nvCxnSpPr>
          <p:cNvPr id="9" name="Straight Connector 8">
            <a:extLst>
              <a:ext uri="{FF2B5EF4-FFF2-40B4-BE49-F238E27FC236}">
                <a16:creationId xmlns:a16="http://schemas.microsoft.com/office/drawing/2014/main" id="{208C7BD1-04DB-0C66-A15C-005CE14C3052}"/>
              </a:ext>
            </a:extLst>
          </p:cNvPr>
          <p:cNvCxnSpPr/>
          <p:nvPr/>
        </p:nvCxnSpPr>
        <p:spPr>
          <a:xfrm flipH="1" flipV="1">
            <a:off x="2595348" y="2810335"/>
            <a:ext cx="8906718" cy="9247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171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E90A8F-BD1C-3F08-B447-40FBF8234E92}"/>
              </a:ext>
            </a:extLst>
          </p:cNvPr>
          <p:cNvSpPr txBox="1"/>
          <p:nvPr/>
        </p:nvSpPr>
        <p:spPr>
          <a:xfrm>
            <a:off x="1532238" y="864567"/>
            <a:ext cx="10515599" cy="5353773"/>
          </a:xfrm>
          <a:prstGeom prst="rect">
            <a:avLst/>
          </a:prstGeom>
          <a:noFill/>
        </p:spPr>
        <p:txBody>
          <a:bodyPr wrap="square">
            <a:spAutoFit/>
          </a:bodyPr>
          <a:lstStyle/>
          <a:p>
            <a:pPr marL="457200" indent="-457200" algn="just">
              <a:lnSpc>
                <a:spcPct val="150000"/>
              </a:lnSpc>
              <a:spcBef>
                <a:spcPts val="600"/>
              </a:spcBef>
              <a:buFont typeface="+mj-lt"/>
              <a:buAutoNum type="arabicPeriod"/>
            </a:pPr>
            <a:r>
              <a:rPr lang="en-GB" sz="2000" dirty="0">
                <a:effectLst/>
                <a:ea typeface="Times New Roman" panose="02020603050405020304" pitchFamily="18" charset="0"/>
              </a:rPr>
              <a:t>Identification of aptamers for AD protein biomarkers (indicatively Aβ</a:t>
            </a:r>
            <a:r>
              <a:rPr lang="en-GB" sz="2000" baseline="-25000" dirty="0">
                <a:effectLst/>
                <a:ea typeface="Times New Roman" panose="02020603050405020304" pitchFamily="18" charset="0"/>
              </a:rPr>
              <a:t>1-40</a:t>
            </a:r>
            <a:r>
              <a:rPr lang="en-GB" sz="2000" dirty="0">
                <a:effectLst/>
                <a:ea typeface="Times New Roman" panose="02020603050405020304" pitchFamily="18" charset="0"/>
              </a:rPr>
              <a:t>, Aβ</a:t>
            </a:r>
            <a:r>
              <a:rPr lang="en-GB" sz="2000" baseline="-25000" dirty="0">
                <a:effectLst/>
                <a:ea typeface="Times New Roman" panose="02020603050405020304" pitchFamily="18" charset="0"/>
              </a:rPr>
              <a:t>1-42</a:t>
            </a:r>
            <a:r>
              <a:rPr lang="en-GB" sz="2000" dirty="0">
                <a:effectLst/>
                <a:ea typeface="Times New Roman" panose="02020603050405020304" pitchFamily="18" charset="0"/>
              </a:rPr>
              <a:t>, tau</a:t>
            </a:r>
            <a:r>
              <a:rPr lang="en-GB" sz="2000" baseline="-25000" dirty="0">
                <a:effectLst/>
                <a:ea typeface="Times New Roman" panose="02020603050405020304" pitchFamily="18" charset="0"/>
              </a:rPr>
              <a:t>181</a:t>
            </a:r>
            <a:r>
              <a:rPr lang="en-GB" sz="2000" dirty="0">
                <a:effectLst/>
                <a:ea typeface="Times New Roman" panose="02020603050405020304" pitchFamily="18" charset="0"/>
              </a:rPr>
              <a:t>, tau</a:t>
            </a:r>
            <a:r>
              <a:rPr lang="en-GB" sz="2000" baseline="-25000" dirty="0">
                <a:effectLst/>
                <a:ea typeface="Times New Roman" panose="02020603050405020304" pitchFamily="18" charset="0"/>
              </a:rPr>
              <a:t>217</a:t>
            </a:r>
            <a:r>
              <a:rPr lang="en-GB" sz="2000" dirty="0">
                <a:effectLst/>
                <a:ea typeface="Times New Roman" panose="02020603050405020304" pitchFamily="18" charset="0"/>
              </a:rPr>
              <a:t> tau</a:t>
            </a:r>
            <a:r>
              <a:rPr lang="en-GB" sz="2000" baseline="-25000" dirty="0">
                <a:effectLst/>
                <a:ea typeface="Times New Roman" panose="02020603050405020304" pitchFamily="18" charset="0"/>
              </a:rPr>
              <a:t>231</a:t>
            </a:r>
            <a:r>
              <a:rPr lang="en-GB" sz="2000" dirty="0">
                <a:effectLst/>
                <a:ea typeface="Times New Roman" panose="02020603050405020304" pitchFamily="18" charset="0"/>
              </a:rPr>
              <a:t>, NFL, GFAP) through a literature review and search in databases for all the available sequences of DNA aptamers. </a:t>
            </a:r>
          </a:p>
          <a:p>
            <a:pPr marL="457200" indent="-457200" algn="just">
              <a:lnSpc>
                <a:spcPct val="150000"/>
              </a:lnSpc>
              <a:spcBef>
                <a:spcPts val="600"/>
              </a:spcBef>
              <a:buFont typeface="+mj-lt"/>
              <a:buAutoNum type="arabicPeriod"/>
            </a:pPr>
            <a:r>
              <a:rPr lang="en-GB" sz="2000" dirty="0">
                <a:effectLst/>
                <a:ea typeface="Times New Roman" panose="02020603050405020304" pitchFamily="18" charset="0"/>
              </a:rPr>
              <a:t>Comparative study of their characteristics together with binding and evaluation techniques proposed. </a:t>
            </a:r>
          </a:p>
          <a:p>
            <a:pPr marL="457200" indent="-457200" algn="just">
              <a:lnSpc>
                <a:spcPct val="150000"/>
              </a:lnSpc>
              <a:spcBef>
                <a:spcPts val="600"/>
              </a:spcBef>
              <a:buFont typeface="+mj-lt"/>
              <a:buAutoNum type="arabicPeriod"/>
            </a:pPr>
            <a:r>
              <a:rPr lang="en-GB" sz="2000" dirty="0">
                <a:effectLst/>
                <a:ea typeface="Times New Roman" panose="02020603050405020304" pitchFamily="18" charset="0"/>
              </a:rPr>
              <a:t>Synthesis of up to 5 DNA aptamers per target, with the most robust properties and evaluation for their binding properties and specificity of chosen aptamers. </a:t>
            </a:r>
          </a:p>
          <a:p>
            <a:pPr algn="just">
              <a:lnSpc>
                <a:spcPct val="150000"/>
              </a:lnSpc>
              <a:spcBef>
                <a:spcPts val="600"/>
              </a:spcBef>
            </a:pPr>
            <a:r>
              <a:rPr lang="en-GB" sz="2000" i="1" dirty="0">
                <a:solidFill>
                  <a:srgbClr val="FF0000"/>
                </a:solidFill>
                <a:effectLst/>
                <a:ea typeface="Times New Roman" panose="02020603050405020304" pitchFamily="18" charset="0"/>
              </a:rPr>
              <a:t>The evolution of the pools will be monitored by NGS sequencing (Next Generation Sequencing), and the sequences analysed with a proprietary algorithm. Candidates chosen on the basis of the bioinformatics analysis will be chemically synthesized and their binding to proteins characterized by SPR or BLI (</a:t>
            </a:r>
            <a:r>
              <a:rPr lang="en-US" sz="2000" i="1" dirty="0">
                <a:solidFill>
                  <a:srgbClr val="FF0000"/>
                </a:solidFill>
                <a:effectLst/>
                <a:ea typeface="Times New Roman" panose="02020603050405020304" pitchFamily="18" charset="0"/>
              </a:rPr>
              <a:t>detection of biomolecular interactions in real-time</a:t>
            </a:r>
            <a:r>
              <a:rPr lang="en-GB" sz="2000" i="1" dirty="0">
                <a:solidFill>
                  <a:srgbClr val="FF0000"/>
                </a:solidFill>
                <a:effectLst/>
                <a:ea typeface="Times New Roman" panose="02020603050405020304" pitchFamily="18" charset="0"/>
              </a:rPr>
              <a:t>). </a:t>
            </a:r>
            <a:endParaRPr lang="el-GR" sz="2000" i="1" dirty="0">
              <a:solidFill>
                <a:srgbClr val="FF0000"/>
              </a:solidFill>
              <a:effectLst/>
              <a:ea typeface="Times New Roman" panose="02020603050405020304" pitchFamily="18" charset="0"/>
            </a:endParaRPr>
          </a:p>
        </p:txBody>
      </p:sp>
      <p:sp>
        <p:nvSpPr>
          <p:cNvPr id="9" name="Titre 1">
            <a:extLst>
              <a:ext uri="{FF2B5EF4-FFF2-40B4-BE49-F238E27FC236}">
                <a16:creationId xmlns:a16="http://schemas.microsoft.com/office/drawing/2014/main" id="{A6DB22EB-DE65-5263-FD13-25EF81FD5BAF}"/>
              </a:ext>
            </a:extLst>
          </p:cNvPr>
          <p:cNvSpPr txBox="1">
            <a:spLocks/>
          </p:cNvSpPr>
          <p:nvPr/>
        </p:nvSpPr>
        <p:spPr>
          <a:xfrm>
            <a:off x="0" y="458255"/>
            <a:ext cx="12192000" cy="461665"/>
          </a:xfrm>
          <a:prstGeom prst="rect">
            <a:avLst/>
          </a:prstGeom>
          <a:solidFill>
            <a:srgbClr val="CDD0D1">
              <a:alpha val="60000"/>
            </a:srgbClr>
          </a:solidFill>
        </p:spPr>
        <p:txBody>
          <a:bodyPr wrap="square">
            <a:spAutoFit/>
          </a:bodyPr>
          <a:lstStyle>
            <a:defPPr>
              <a:defRPr lang="en-US"/>
            </a:defPPr>
            <a:lvl1pPr>
              <a:defRPr sz="3200">
                <a:ln w="3175" cmpd="sng">
                  <a:noFill/>
                </a:ln>
                <a:solidFill>
                  <a:srgbClr val="C00000"/>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Task 2. 1: Identification, synthesis, and evaluation of Aptamers for AD protein biomarkers</a:t>
            </a:r>
            <a:endParaRPr lang="fr-FR" sz="2400" dirty="0"/>
          </a:p>
        </p:txBody>
      </p:sp>
    </p:spTree>
    <p:extLst>
      <p:ext uri="{BB962C8B-B14F-4D97-AF65-F5344CB8AC3E}">
        <p14:creationId xmlns:p14="http://schemas.microsoft.com/office/powerpoint/2010/main" val="61216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90F64-31CE-4E35-8D14-D95E6106C7D0}"/>
              </a:ext>
            </a:extLst>
          </p:cNvPr>
          <p:cNvSpPr>
            <a:spLocks noGrp="1"/>
          </p:cNvSpPr>
          <p:nvPr>
            <p:ph type="ctrTitle"/>
          </p:nvPr>
        </p:nvSpPr>
        <p:spPr>
          <a:xfrm>
            <a:off x="2928400" y="298765"/>
            <a:ext cx="8574622" cy="3304515"/>
          </a:xfrm>
          <a:noFill/>
        </p:spPr>
        <p:txBody>
          <a:bodyPr>
            <a:normAutofit/>
          </a:bodyPr>
          <a:lstStyle/>
          <a:p>
            <a:r>
              <a:rPr lang="en-US" sz="5400" b="1" dirty="0"/>
              <a:t>Task 2.2: Optimization and functionalization of aptamers </a:t>
            </a:r>
            <a:endParaRPr lang="fr-FR" sz="5400" dirty="0"/>
          </a:p>
        </p:txBody>
      </p:sp>
      <p:sp>
        <p:nvSpPr>
          <p:cNvPr id="3" name="Espace réservé du texte 2">
            <a:extLst>
              <a:ext uri="{FF2B5EF4-FFF2-40B4-BE49-F238E27FC236}">
                <a16:creationId xmlns:a16="http://schemas.microsoft.com/office/drawing/2014/main" id="{A2371326-E6E1-4A96-8D37-B5F631BCADDF}"/>
              </a:ext>
            </a:extLst>
          </p:cNvPr>
          <p:cNvSpPr>
            <a:spLocks noGrp="1"/>
          </p:cNvSpPr>
          <p:nvPr>
            <p:ph type="subTitle" idx="1"/>
          </p:nvPr>
        </p:nvSpPr>
        <p:spPr>
          <a:xfrm>
            <a:off x="4515377" y="3996267"/>
            <a:ext cx="6987645" cy="1001246"/>
          </a:xfrm>
        </p:spPr>
        <p:txBody>
          <a:bodyPr>
            <a:noAutofit/>
          </a:bodyPr>
          <a:lstStyle/>
          <a:p>
            <a:r>
              <a:rPr lang="en-US" b="1" dirty="0">
                <a:solidFill>
                  <a:schemeClr val="bg1">
                    <a:lumMod val="50000"/>
                  </a:schemeClr>
                </a:solidFill>
                <a:latin typeface="Franklin Gothic Book" panose="020B0503020102020204" pitchFamily="34" charset="0"/>
              </a:rPr>
              <a:t>Duration:</a:t>
            </a:r>
            <a:r>
              <a:rPr lang="en-US" b="1" dirty="0"/>
              <a:t> </a:t>
            </a:r>
            <a:r>
              <a:rPr lang="en-US" b="1" dirty="0">
                <a:solidFill>
                  <a:schemeClr val="bg1">
                    <a:lumMod val="50000"/>
                  </a:schemeClr>
                </a:solidFill>
                <a:latin typeface="Franklin Gothic Book" panose="020B0503020102020204" pitchFamily="34" charset="0"/>
              </a:rPr>
              <a:t>M13-M24  </a:t>
            </a:r>
          </a:p>
          <a:p>
            <a:r>
              <a:rPr lang="en-US" b="1" dirty="0">
                <a:solidFill>
                  <a:schemeClr val="bg1">
                    <a:lumMod val="50000"/>
                  </a:schemeClr>
                </a:solidFill>
                <a:latin typeface="Franklin Gothic Book" panose="020B0503020102020204" pitchFamily="34" charset="0"/>
              </a:rPr>
              <a:t>Lead: NOVA, support: AUTH, </a:t>
            </a:r>
            <a:r>
              <a:rPr lang="en-US" b="1" dirty="0" err="1">
                <a:solidFill>
                  <a:schemeClr val="bg1">
                    <a:lumMod val="50000"/>
                  </a:schemeClr>
                </a:solidFill>
                <a:latin typeface="Franklin Gothic Book" panose="020B0503020102020204" pitchFamily="34" charset="0"/>
              </a:rPr>
              <a:t>CeADAR</a:t>
            </a:r>
            <a:r>
              <a:rPr lang="en-US" b="1" dirty="0">
                <a:solidFill>
                  <a:schemeClr val="bg1">
                    <a:lumMod val="50000"/>
                  </a:schemeClr>
                </a:solidFill>
                <a:latin typeface="Franklin Gothic Book" panose="020B0503020102020204" pitchFamily="34" charset="0"/>
              </a:rPr>
              <a:t>]</a:t>
            </a:r>
            <a:endParaRPr lang="fr-FR" dirty="0"/>
          </a:p>
        </p:txBody>
      </p:sp>
      <p:sp>
        <p:nvSpPr>
          <p:cNvPr id="4" name="TextBox 3">
            <a:extLst>
              <a:ext uri="{FF2B5EF4-FFF2-40B4-BE49-F238E27FC236}">
                <a16:creationId xmlns:a16="http://schemas.microsoft.com/office/drawing/2014/main" id="{3B71CA38-DDC9-13B5-E417-8225363501D8}"/>
              </a:ext>
            </a:extLst>
          </p:cNvPr>
          <p:cNvSpPr txBox="1"/>
          <p:nvPr/>
        </p:nvSpPr>
        <p:spPr>
          <a:xfrm>
            <a:off x="170329" y="6519446"/>
            <a:ext cx="12021671" cy="338554"/>
          </a:xfrm>
          <a:prstGeom prst="rect">
            <a:avLst/>
          </a:prstGeom>
          <a:noFill/>
        </p:spPr>
        <p:txBody>
          <a:bodyPr wrap="square">
            <a:spAutoFit/>
          </a:bodyPr>
          <a:lstStyle/>
          <a:p>
            <a:pPr algn="r"/>
            <a:r>
              <a:rPr lang="en-GB" sz="1600" b="1" i="1" dirty="0">
                <a:solidFill>
                  <a:schemeClr val="tx1">
                    <a:lumMod val="50000"/>
                    <a:lumOff val="50000"/>
                  </a:schemeClr>
                </a:solidFill>
                <a:latin typeface="Franklin Gothic Book" panose="020B0503020102020204" pitchFamily="34" charset="0"/>
              </a:rPr>
              <a:t>Graphene Bio-Platform for point-of-care early detection and monitoring of Alzheimer’s Disease</a:t>
            </a:r>
          </a:p>
        </p:txBody>
      </p:sp>
    </p:spTree>
    <p:extLst>
      <p:ext uri="{BB962C8B-B14F-4D97-AF65-F5344CB8AC3E}">
        <p14:creationId xmlns:p14="http://schemas.microsoft.com/office/powerpoint/2010/main" val="357908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EBFBA1-AE4E-DA39-A692-8CD9D39D7A5E}"/>
              </a:ext>
            </a:extLst>
          </p:cNvPr>
          <p:cNvSpPr txBox="1"/>
          <p:nvPr/>
        </p:nvSpPr>
        <p:spPr>
          <a:xfrm>
            <a:off x="1711411" y="934088"/>
            <a:ext cx="10212858" cy="5353773"/>
          </a:xfrm>
          <a:prstGeom prst="rect">
            <a:avLst/>
          </a:prstGeom>
          <a:noFill/>
        </p:spPr>
        <p:txBody>
          <a:bodyPr wrap="square">
            <a:spAutoFit/>
          </a:bodyPr>
          <a:lstStyle/>
          <a:p>
            <a:pPr algn="just">
              <a:lnSpc>
                <a:spcPct val="150000"/>
              </a:lnSpc>
              <a:spcBef>
                <a:spcPts val="600"/>
              </a:spcBef>
            </a:pPr>
            <a:r>
              <a:rPr lang="en-GB" sz="2000" dirty="0">
                <a:effectLst/>
                <a:ea typeface="Times New Roman" panose="02020603050405020304" pitchFamily="18" charset="0"/>
              </a:rPr>
              <a:t>DNA aptamer length affects its immobilization and cost. Specifically, the longer the aptamer, the lower the immobilization effectiveness might be.  </a:t>
            </a:r>
          </a:p>
          <a:p>
            <a:pPr marL="457200" indent="-457200" algn="just">
              <a:lnSpc>
                <a:spcPct val="150000"/>
              </a:lnSpc>
              <a:spcBef>
                <a:spcPts val="600"/>
              </a:spcBef>
              <a:buFont typeface="+mj-lt"/>
              <a:buAutoNum type="arabicPeriod"/>
            </a:pPr>
            <a:r>
              <a:rPr lang="en-GB" sz="2000" dirty="0">
                <a:ea typeface="Times New Roman" panose="02020603050405020304" pitchFamily="18" charset="0"/>
              </a:rPr>
              <a:t>Evaluation and optimization of aptamers’ </a:t>
            </a:r>
            <a:r>
              <a:rPr lang="en-GB" sz="2000" dirty="0">
                <a:effectLst/>
                <a:ea typeface="Times New Roman" panose="02020603050405020304" pitchFamily="18" charset="0"/>
              </a:rPr>
              <a:t>size. Truncated variants of aptamers will be designed on the basis of their predicted secondary structure, chemically synthesised, and studied with respect to their binding properties (SPR or BLI). </a:t>
            </a:r>
          </a:p>
          <a:p>
            <a:pPr marL="457200" indent="-457200" algn="just">
              <a:lnSpc>
                <a:spcPct val="150000"/>
              </a:lnSpc>
              <a:spcBef>
                <a:spcPts val="600"/>
              </a:spcBef>
              <a:buFont typeface="+mj-lt"/>
              <a:buAutoNum type="arabicPeriod"/>
            </a:pPr>
            <a:r>
              <a:rPr lang="en-GB" sz="2000" dirty="0">
                <a:effectLst/>
                <a:ea typeface="Times New Roman" panose="02020603050405020304" pitchFamily="18" charset="0"/>
              </a:rPr>
              <a:t>Aptamers corresponding to the minimal oligonucleotide displaying the properties of the parent aptamer will be further elaborated while one of the 2 fixed flanks of the full-length aptamer may serve for immobilization purposes on MNPs. Such modified aptamers will be evaluated via SPR or BLI protocol. </a:t>
            </a:r>
          </a:p>
          <a:p>
            <a:pPr algn="just">
              <a:lnSpc>
                <a:spcPct val="150000"/>
              </a:lnSpc>
              <a:spcBef>
                <a:spcPts val="600"/>
              </a:spcBef>
            </a:pPr>
            <a:r>
              <a:rPr lang="en-GB" sz="2000" i="1" dirty="0">
                <a:solidFill>
                  <a:srgbClr val="FF0000"/>
                </a:solidFill>
                <a:effectLst/>
                <a:ea typeface="Times New Roman" panose="02020603050405020304" pitchFamily="18" charset="0"/>
              </a:rPr>
              <a:t>These binding properties will be used as features to, along with the structure, train a deep learning model aiding length optimization.  </a:t>
            </a:r>
            <a:endParaRPr lang="el-GR" sz="2000" i="1" dirty="0">
              <a:solidFill>
                <a:srgbClr val="FF0000"/>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183AB996-91B0-9E8A-6335-28DAD3569300}"/>
              </a:ext>
            </a:extLst>
          </p:cNvPr>
          <p:cNvSpPr txBox="1"/>
          <p:nvPr/>
        </p:nvSpPr>
        <p:spPr>
          <a:xfrm>
            <a:off x="0" y="471285"/>
            <a:ext cx="12192000" cy="584775"/>
          </a:xfrm>
          <a:prstGeom prst="rect">
            <a:avLst/>
          </a:prstGeom>
          <a:solidFill>
            <a:srgbClr val="CDD0D1">
              <a:alpha val="60000"/>
            </a:srgbClr>
          </a:solidFill>
        </p:spPr>
        <p:txBody>
          <a:bodyPr wrap="square">
            <a:spAutoFit/>
          </a:bodyPr>
          <a:lstStyle/>
          <a:p>
            <a:r>
              <a:rPr lang="en-US" sz="3200" dirty="0">
                <a:ln w="3175" cmpd="sng">
                  <a:noFill/>
                </a:ln>
                <a:solidFill>
                  <a:srgbClr val="C00000"/>
                </a:solidFill>
                <a:effectLst>
                  <a:outerShdw blurRad="38100" dist="38100" dir="2700000" algn="tl">
                    <a:srgbClr val="000000">
                      <a:alpha val="43137"/>
                    </a:srgbClr>
                  </a:outerShdw>
                </a:effectLst>
                <a:latin typeface="+mj-lt"/>
                <a:ea typeface="+mj-ea"/>
                <a:cs typeface="+mj-cs"/>
              </a:rPr>
              <a:t>Task 2.2: Optimization and functionalization of aptamers </a:t>
            </a:r>
            <a:endParaRPr lang="el-GR" sz="3200" dirty="0">
              <a:ln w="3175" cmpd="sng">
                <a:noFill/>
              </a:ln>
              <a:solidFill>
                <a:srgbClr val="C000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90F64-31CE-4E35-8D14-D95E6106C7D0}"/>
              </a:ext>
            </a:extLst>
          </p:cNvPr>
          <p:cNvSpPr>
            <a:spLocks noGrp="1"/>
          </p:cNvSpPr>
          <p:nvPr>
            <p:ph type="ctrTitle"/>
          </p:nvPr>
        </p:nvSpPr>
        <p:spPr>
          <a:noFill/>
        </p:spPr>
        <p:txBody>
          <a:bodyPr>
            <a:normAutofit fontScale="90000"/>
          </a:bodyPr>
          <a:lstStyle/>
          <a:p>
            <a:r>
              <a:rPr lang="en-US" b="1" dirty="0">
                <a:latin typeface="+mn-lt"/>
              </a:rPr>
              <a:t>Task 2.3- Synthesis and characterization of magnetic nanoparticles as carriers and enablers</a:t>
            </a:r>
            <a:endParaRPr lang="fr-FR" dirty="0">
              <a:latin typeface="+mn-lt"/>
            </a:endParaRPr>
          </a:p>
        </p:txBody>
      </p:sp>
      <p:sp>
        <p:nvSpPr>
          <p:cNvPr id="3" name="Espace réservé du texte 2">
            <a:extLst>
              <a:ext uri="{FF2B5EF4-FFF2-40B4-BE49-F238E27FC236}">
                <a16:creationId xmlns:a16="http://schemas.microsoft.com/office/drawing/2014/main" id="{A2371326-E6E1-4A96-8D37-B5F631BCADDF}"/>
              </a:ext>
            </a:extLst>
          </p:cNvPr>
          <p:cNvSpPr>
            <a:spLocks noGrp="1"/>
          </p:cNvSpPr>
          <p:nvPr>
            <p:ph type="subTitle" idx="1"/>
          </p:nvPr>
        </p:nvSpPr>
        <p:spPr/>
        <p:txBody>
          <a:bodyPr>
            <a:noAutofit/>
          </a:bodyPr>
          <a:lstStyle/>
          <a:p>
            <a:r>
              <a:rPr lang="en-US" b="1" dirty="0">
                <a:solidFill>
                  <a:schemeClr val="bg1">
                    <a:lumMod val="50000"/>
                  </a:schemeClr>
                </a:solidFill>
                <a:latin typeface="Franklin Gothic Book" panose="020B0503020102020204" pitchFamily="34" charset="0"/>
              </a:rPr>
              <a:t>Duration:</a:t>
            </a:r>
            <a:r>
              <a:rPr lang="en-US" b="1" dirty="0"/>
              <a:t> </a:t>
            </a:r>
            <a:r>
              <a:rPr lang="en-US" b="1" dirty="0">
                <a:solidFill>
                  <a:schemeClr val="bg1">
                    <a:lumMod val="50000"/>
                  </a:schemeClr>
                </a:solidFill>
              </a:rPr>
              <a:t>M4-M24</a:t>
            </a:r>
            <a:br>
              <a:rPr lang="en-US" b="1" dirty="0">
                <a:solidFill>
                  <a:schemeClr val="bg1">
                    <a:lumMod val="50000"/>
                  </a:schemeClr>
                </a:solidFill>
                <a:highlight>
                  <a:srgbClr val="FFFF00"/>
                </a:highlight>
                <a:latin typeface="Franklin Gothic Book" panose="020B0503020102020204" pitchFamily="34" charset="0"/>
              </a:rPr>
            </a:br>
            <a:r>
              <a:rPr lang="en-US" b="1" u="sng" dirty="0">
                <a:solidFill>
                  <a:schemeClr val="bg1">
                    <a:lumMod val="50000"/>
                  </a:schemeClr>
                </a:solidFill>
                <a:latin typeface="Franklin Gothic Book" panose="020B0503020102020204" pitchFamily="34" charset="0"/>
              </a:rPr>
              <a:t>Lead: </a:t>
            </a:r>
            <a:r>
              <a:rPr lang="en-US" b="1" u="sng" dirty="0" err="1">
                <a:solidFill>
                  <a:schemeClr val="bg1">
                    <a:lumMod val="50000"/>
                  </a:schemeClr>
                </a:solidFill>
                <a:latin typeface="Franklin Gothic Book" panose="020B0503020102020204" pitchFamily="34" charset="0"/>
              </a:rPr>
              <a:t>AUTh</a:t>
            </a:r>
            <a:r>
              <a:rPr lang="en-US" b="1" u="sng" dirty="0">
                <a:solidFill>
                  <a:schemeClr val="bg1">
                    <a:lumMod val="50000"/>
                  </a:schemeClr>
                </a:solidFill>
                <a:latin typeface="Franklin Gothic Book" panose="020B0503020102020204" pitchFamily="34" charset="0"/>
              </a:rPr>
              <a:t>, </a:t>
            </a:r>
            <a:r>
              <a:rPr lang="en-US" b="1" dirty="0">
                <a:solidFill>
                  <a:schemeClr val="bg1">
                    <a:lumMod val="50000"/>
                  </a:schemeClr>
                </a:solidFill>
                <a:latin typeface="Franklin Gothic Book" panose="020B0503020102020204" pitchFamily="34" charset="0"/>
              </a:rPr>
              <a:t>Support:</a:t>
            </a:r>
            <a:r>
              <a:rPr lang="en-US" b="1" dirty="0"/>
              <a:t> </a:t>
            </a:r>
            <a:r>
              <a:rPr lang="en-US" b="1" dirty="0">
                <a:solidFill>
                  <a:schemeClr val="bg1">
                    <a:lumMod val="50000"/>
                  </a:schemeClr>
                </a:solidFill>
              </a:rPr>
              <a:t>NOVA</a:t>
            </a:r>
            <a:br>
              <a:rPr lang="en-US" b="1" i="1" dirty="0">
                <a:solidFill>
                  <a:schemeClr val="tx2">
                    <a:lumMod val="75000"/>
                  </a:schemeClr>
                </a:solidFill>
                <a:highlight>
                  <a:srgbClr val="FFFF00"/>
                </a:highlight>
                <a:latin typeface="Franklin Gothic Book" panose="020B0503020102020204" pitchFamily="34" charset="0"/>
              </a:rPr>
            </a:br>
            <a:endParaRPr lang="fr-FR" dirty="0"/>
          </a:p>
        </p:txBody>
      </p:sp>
      <p:sp>
        <p:nvSpPr>
          <p:cNvPr id="4" name="TextBox 3">
            <a:extLst>
              <a:ext uri="{FF2B5EF4-FFF2-40B4-BE49-F238E27FC236}">
                <a16:creationId xmlns:a16="http://schemas.microsoft.com/office/drawing/2014/main" id="{3B71CA38-DDC9-13B5-E417-8225363501D8}"/>
              </a:ext>
            </a:extLst>
          </p:cNvPr>
          <p:cNvSpPr txBox="1"/>
          <p:nvPr/>
        </p:nvSpPr>
        <p:spPr>
          <a:xfrm>
            <a:off x="170329" y="6519446"/>
            <a:ext cx="12021671" cy="338554"/>
          </a:xfrm>
          <a:prstGeom prst="rect">
            <a:avLst/>
          </a:prstGeom>
          <a:noFill/>
        </p:spPr>
        <p:txBody>
          <a:bodyPr wrap="square">
            <a:spAutoFit/>
          </a:bodyPr>
          <a:lstStyle/>
          <a:p>
            <a:pPr algn="r"/>
            <a:r>
              <a:rPr lang="en-GB" sz="1600" b="1" i="1" dirty="0">
                <a:solidFill>
                  <a:schemeClr val="tx1">
                    <a:lumMod val="50000"/>
                    <a:lumOff val="50000"/>
                  </a:schemeClr>
                </a:solidFill>
                <a:latin typeface="Franklin Gothic Book" panose="020B0503020102020204" pitchFamily="34" charset="0"/>
              </a:rPr>
              <a:t>Graphene Bio-Platform for point-of-care early detection and monitoring of Alzheimer’s Disease</a:t>
            </a:r>
          </a:p>
        </p:txBody>
      </p:sp>
    </p:spTree>
    <p:extLst>
      <p:ext uri="{BB962C8B-B14F-4D97-AF65-F5344CB8AC3E}">
        <p14:creationId xmlns:p14="http://schemas.microsoft.com/office/powerpoint/2010/main" val="42419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150BF-C12A-92B1-4C38-FB6C96AE9154}"/>
              </a:ext>
            </a:extLst>
          </p:cNvPr>
          <p:cNvSpPr>
            <a:spLocks noGrp="1"/>
          </p:cNvSpPr>
          <p:nvPr>
            <p:ph idx="1"/>
          </p:nvPr>
        </p:nvSpPr>
        <p:spPr>
          <a:xfrm>
            <a:off x="1496668" y="1153641"/>
            <a:ext cx="10398210" cy="3124201"/>
          </a:xfrm>
        </p:spPr>
        <p:txBody>
          <a:bodyPr>
            <a:normAutofit/>
          </a:bodyPr>
          <a:lstStyle/>
          <a:p>
            <a:pPr>
              <a:lnSpc>
                <a:spcPct val="150000"/>
              </a:lnSpc>
              <a:spcBef>
                <a:spcPts val="600"/>
              </a:spcBef>
              <a:buBlip>
                <a:blip r:embed="rId2"/>
              </a:buBlip>
            </a:pPr>
            <a:r>
              <a:rPr lang="en-US" sz="2000" dirty="0"/>
              <a:t>Synthesis of Magnetite (Fe</a:t>
            </a:r>
            <a:r>
              <a:rPr lang="en-US" sz="2000" baseline="-25000" dirty="0"/>
              <a:t>3</a:t>
            </a:r>
            <a:r>
              <a:rPr lang="en-US" sz="2000" dirty="0"/>
              <a:t>O</a:t>
            </a:r>
            <a:r>
              <a:rPr lang="en-US" sz="2000" baseline="-25000" dirty="0"/>
              <a:t>4</a:t>
            </a:r>
            <a:r>
              <a:rPr lang="en-US" sz="2000" dirty="0"/>
              <a:t>) MNPs of different sizes</a:t>
            </a:r>
          </a:p>
          <a:p>
            <a:pPr>
              <a:lnSpc>
                <a:spcPct val="150000"/>
              </a:lnSpc>
              <a:spcBef>
                <a:spcPts val="600"/>
              </a:spcBef>
              <a:buBlip>
                <a:blip r:embed="rId2"/>
              </a:buBlip>
            </a:pPr>
            <a:r>
              <a:rPr lang="en-US" sz="2000" dirty="0"/>
              <a:t>Characterization structurally, morphologically, and magnetically (TEM, XRD, VSM) </a:t>
            </a:r>
          </a:p>
          <a:p>
            <a:pPr marL="0" indent="0" algn="just">
              <a:lnSpc>
                <a:spcPct val="150000"/>
              </a:lnSpc>
              <a:spcBef>
                <a:spcPts val="600"/>
              </a:spcBef>
              <a:buNone/>
            </a:pPr>
            <a:r>
              <a:rPr lang="en-US" sz="2000" i="1" dirty="0">
                <a:solidFill>
                  <a:srgbClr val="FF0000"/>
                </a:solidFill>
              </a:rPr>
              <a:t>The size of the MNPs is directly reflected to their magnetic response and in turn their interaction with external magnetic fields while may affect specifically and selectively the aptamer immobilization to be held in T2.3). </a:t>
            </a:r>
          </a:p>
        </p:txBody>
      </p:sp>
      <p:sp>
        <p:nvSpPr>
          <p:cNvPr id="7" name="TextBox 6">
            <a:extLst>
              <a:ext uri="{FF2B5EF4-FFF2-40B4-BE49-F238E27FC236}">
                <a16:creationId xmlns:a16="http://schemas.microsoft.com/office/drawing/2014/main" id="{07567455-30C2-C2C5-D9CF-D731FD8B721A}"/>
              </a:ext>
            </a:extLst>
          </p:cNvPr>
          <p:cNvSpPr txBox="1"/>
          <p:nvPr/>
        </p:nvSpPr>
        <p:spPr>
          <a:xfrm>
            <a:off x="0" y="640661"/>
            <a:ext cx="12192000" cy="461665"/>
          </a:xfrm>
          <a:prstGeom prst="rect">
            <a:avLst/>
          </a:prstGeom>
          <a:solidFill>
            <a:srgbClr val="DDDDDD">
              <a:alpha val="69804"/>
            </a:srgbClr>
          </a:solidFill>
        </p:spPr>
        <p:txBody>
          <a:bodyPr wrap="square">
            <a:spAutoFit/>
          </a:bodyPr>
          <a:lstStyle/>
          <a:p>
            <a:r>
              <a:rPr lang="en-US" sz="2400" dirty="0">
                <a:ln w="3175" cmpd="sng">
                  <a:noFill/>
                </a:ln>
                <a:solidFill>
                  <a:srgbClr val="C00000"/>
                </a:solidFill>
                <a:effectLst>
                  <a:outerShdw blurRad="38100" dist="38100" dir="2700000" algn="tl">
                    <a:srgbClr val="000000">
                      <a:alpha val="43137"/>
                    </a:srgbClr>
                  </a:outerShdw>
                </a:effectLst>
                <a:latin typeface="+mj-lt"/>
                <a:ea typeface="+mj-ea"/>
                <a:cs typeface="+mj-cs"/>
              </a:rPr>
              <a:t>Task 2.3- Synthesis and characterization of magnetic nanoparticles as carriers and enablers</a:t>
            </a:r>
            <a:endParaRPr lang="el-GR" sz="2400" dirty="0">
              <a:ln w="3175" cmpd="sng">
                <a:noFill/>
              </a:ln>
              <a:solidFill>
                <a:srgbClr val="C00000"/>
              </a:solidFill>
              <a:effectLst>
                <a:outerShdw blurRad="38100" dist="38100" dir="2700000" algn="tl">
                  <a:srgbClr val="000000">
                    <a:alpha val="43137"/>
                  </a:srgbClr>
                </a:outerShdw>
              </a:effectLst>
              <a:latin typeface="+mj-lt"/>
              <a:ea typeface="+mj-ea"/>
              <a:cs typeface="+mj-cs"/>
            </a:endParaRPr>
          </a:p>
        </p:txBody>
      </p:sp>
      <p:sp>
        <p:nvSpPr>
          <p:cNvPr id="10" name="TextBox 9">
            <a:extLst>
              <a:ext uri="{FF2B5EF4-FFF2-40B4-BE49-F238E27FC236}">
                <a16:creationId xmlns:a16="http://schemas.microsoft.com/office/drawing/2014/main" id="{86D442B6-3D07-6563-A85B-AC727EEE3F15}"/>
              </a:ext>
            </a:extLst>
          </p:cNvPr>
          <p:cNvSpPr txBox="1"/>
          <p:nvPr/>
        </p:nvSpPr>
        <p:spPr>
          <a:xfrm>
            <a:off x="1558451" y="4082877"/>
            <a:ext cx="10274643" cy="2352952"/>
          </a:xfrm>
          <a:prstGeom prst="rect">
            <a:avLst/>
          </a:prstGeom>
          <a:noFill/>
        </p:spPr>
        <p:txBody>
          <a:bodyPr wrap="square">
            <a:spAutoFit/>
          </a:bodyPr>
          <a:lstStyle/>
          <a:p>
            <a:pPr lvl="6" algn="just">
              <a:lnSpc>
                <a:spcPct val="150000"/>
              </a:lnSpc>
            </a:pPr>
            <a:r>
              <a:rPr lang="en-US" sz="2000" dirty="0"/>
              <a:t>Magnetite MNPs hybrid systems (Janus MNPs) composed of a gold contact on one side and a magnetic part on the other to obtain electrical conductivity </a:t>
            </a:r>
            <a:r>
              <a:rPr lang="el-GR" sz="2000" dirty="0"/>
              <a:t>(</a:t>
            </a:r>
            <a:r>
              <a:rPr lang="en-US" sz="2000" dirty="0"/>
              <a:t>electrochemical sensing </a:t>
            </a:r>
            <a:r>
              <a:rPr lang="el-GR" sz="2000" dirty="0"/>
              <a:t>)</a:t>
            </a:r>
            <a:r>
              <a:rPr lang="en-US" sz="2000" dirty="0"/>
              <a:t>. </a:t>
            </a:r>
          </a:p>
          <a:p>
            <a:pPr algn="r">
              <a:lnSpc>
                <a:spcPct val="150000"/>
              </a:lnSpc>
            </a:pPr>
            <a:r>
              <a:rPr lang="en-US" sz="2000" dirty="0"/>
              <a:t>These hybrid MNPs will be conjugated with the aptamers (1</a:t>
            </a:r>
            <a:r>
              <a:rPr lang="en-US" sz="2000" dirty="0">
                <a:cs typeface="Calibri" panose="020F0502020204030204" pitchFamily="34" charset="0"/>
              </a:rPr>
              <a:t>↔1) </a:t>
            </a:r>
            <a:r>
              <a:rPr lang="en-US" sz="2000" dirty="0"/>
              <a:t>following established protocols and finally purified to be used within the platform. </a:t>
            </a:r>
          </a:p>
        </p:txBody>
      </p:sp>
      <p:pic>
        <p:nvPicPr>
          <p:cNvPr id="12" name="Εικόνα 11">
            <a:extLst>
              <a:ext uri="{FF2B5EF4-FFF2-40B4-BE49-F238E27FC236}">
                <a16:creationId xmlns:a16="http://schemas.microsoft.com/office/drawing/2014/main" id="{A6432F78-B292-CBAD-5034-761570054BCF}"/>
              </a:ext>
            </a:extLst>
          </p:cNvPr>
          <p:cNvPicPr>
            <a:picLocks noChangeAspect="1"/>
          </p:cNvPicPr>
          <p:nvPr/>
        </p:nvPicPr>
        <p:blipFill>
          <a:blip r:embed="rId3"/>
          <a:stretch>
            <a:fillRect/>
          </a:stretch>
        </p:blipFill>
        <p:spPr>
          <a:xfrm>
            <a:off x="1360743" y="4082877"/>
            <a:ext cx="2676525" cy="1524000"/>
          </a:xfrm>
          <a:prstGeom prst="rect">
            <a:avLst/>
          </a:prstGeom>
        </p:spPr>
      </p:pic>
    </p:spTree>
    <p:extLst>
      <p:ext uri="{BB962C8B-B14F-4D97-AF65-F5344CB8AC3E}">
        <p14:creationId xmlns:p14="http://schemas.microsoft.com/office/powerpoint/2010/main" val="160542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90F64-31CE-4E35-8D14-D95E6106C7D0}"/>
              </a:ext>
            </a:extLst>
          </p:cNvPr>
          <p:cNvSpPr>
            <a:spLocks noGrp="1"/>
          </p:cNvSpPr>
          <p:nvPr>
            <p:ph type="ctrTitle"/>
          </p:nvPr>
        </p:nvSpPr>
        <p:spPr>
          <a:noFill/>
        </p:spPr>
        <p:txBody>
          <a:bodyPr>
            <a:normAutofit fontScale="90000"/>
          </a:bodyPr>
          <a:lstStyle/>
          <a:p>
            <a:r>
              <a:rPr lang="en-US" b="1" dirty="0"/>
              <a:t>Task 2.4-</a:t>
            </a:r>
            <a:r>
              <a:rPr lang="en-US" dirty="0"/>
              <a:t>Immobilization, Functionalization and Evaluation of Conjugated MNPs/</a:t>
            </a:r>
            <a:r>
              <a:rPr lang="en-US" dirty="0" err="1"/>
              <a:t>Aptamers</a:t>
            </a:r>
            <a:r>
              <a:rPr lang="en-US" dirty="0"/>
              <a:t>/Biomarkers</a:t>
            </a:r>
            <a:endParaRPr lang="fr-FR" dirty="0"/>
          </a:p>
        </p:txBody>
      </p:sp>
      <p:sp>
        <p:nvSpPr>
          <p:cNvPr id="3" name="Espace réservé du texte 2">
            <a:extLst>
              <a:ext uri="{FF2B5EF4-FFF2-40B4-BE49-F238E27FC236}">
                <a16:creationId xmlns:a16="http://schemas.microsoft.com/office/drawing/2014/main" id="{A2371326-E6E1-4A96-8D37-B5F631BCADDF}"/>
              </a:ext>
            </a:extLst>
          </p:cNvPr>
          <p:cNvSpPr>
            <a:spLocks noGrp="1"/>
          </p:cNvSpPr>
          <p:nvPr>
            <p:ph type="subTitle" idx="1"/>
          </p:nvPr>
        </p:nvSpPr>
        <p:spPr/>
        <p:txBody>
          <a:bodyPr>
            <a:noAutofit/>
          </a:bodyPr>
          <a:lstStyle/>
          <a:p>
            <a:r>
              <a:rPr lang="en-US" b="1" dirty="0">
                <a:solidFill>
                  <a:schemeClr val="bg1">
                    <a:lumMod val="50000"/>
                  </a:schemeClr>
                </a:solidFill>
                <a:latin typeface="Franklin Gothic Book" panose="020B0503020102020204" pitchFamily="34" charset="0"/>
              </a:rPr>
              <a:t>Duration:</a:t>
            </a:r>
            <a:r>
              <a:rPr lang="en-US" b="1" dirty="0"/>
              <a:t> </a:t>
            </a:r>
            <a:r>
              <a:rPr lang="en-US" b="1" dirty="0">
                <a:solidFill>
                  <a:schemeClr val="bg1">
                    <a:lumMod val="50000"/>
                  </a:schemeClr>
                </a:solidFill>
              </a:rPr>
              <a:t>M18-M30</a:t>
            </a:r>
            <a:br>
              <a:rPr lang="en-US" b="1" dirty="0">
                <a:solidFill>
                  <a:schemeClr val="bg1">
                    <a:lumMod val="50000"/>
                  </a:schemeClr>
                </a:solidFill>
                <a:highlight>
                  <a:srgbClr val="FFFF00"/>
                </a:highlight>
                <a:latin typeface="Franklin Gothic Book" panose="020B0503020102020204" pitchFamily="34" charset="0"/>
              </a:rPr>
            </a:br>
            <a:r>
              <a:rPr lang="en-US" b="1" u="sng" dirty="0">
                <a:solidFill>
                  <a:schemeClr val="bg1">
                    <a:lumMod val="50000"/>
                  </a:schemeClr>
                </a:solidFill>
                <a:latin typeface="Franklin Gothic Book" panose="020B0503020102020204" pitchFamily="34" charset="0"/>
              </a:rPr>
              <a:t>Lead: </a:t>
            </a:r>
            <a:r>
              <a:rPr lang="en-US" b="1" u="sng" dirty="0" err="1">
                <a:solidFill>
                  <a:schemeClr val="bg1">
                    <a:lumMod val="50000"/>
                  </a:schemeClr>
                </a:solidFill>
                <a:latin typeface="Franklin Gothic Book" panose="020B0503020102020204" pitchFamily="34" charset="0"/>
              </a:rPr>
              <a:t>AUTh</a:t>
            </a:r>
            <a:br>
              <a:rPr lang="en-US" b="1" dirty="0">
                <a:solidFill>
                  <a:schemeClr val="tx2">
                    <a:lumMod val="75000"/>
                  </a:schemeClr>
                </a:solidFill>
                <a:highlight>
                  <a:srgbClr val="FFFF00"/>
                </a:highlight>
                <a:latin typeface="Franklin Gothic Book" panose="020B0503020102020204" pitchFamily="34" charset="0"/>
              </a:rPr>
            </a:br>
            <a:r>
              <a:rPr lang="en-US" b="1" dirty="0">
                <a:solidFill>
                  <a:schemeClr val="bg1">
                    <a:lumMod val="50000"/>
                  </a:schemeClr>
                </a:solidFill>
                <a:latin typeface="Franklin Gothic Book" panose="020B0503020102020204" pitchFamily="34" charset="0"/>
              </a:rPr>
              <a:t>Support:</a:t>
            </a:r>
            <a:r>
              <a:rPr lang="en-US" b="1" dirty="0"/>
              <a:t> </a:t>
            </a:r>
            <a:r>
              <a:rPr lang="en-US" b="1" dirty="0">
                <a:solidFill>
                  <a:schemeClr val="bg1">
                    <a:lumMod val="50000"/>
                  </a:schemeClr>
                </a:solidFill>
              </a:rPr>
              <a:t>UP, ICN2, NOVA</a:t>
            </a:r>
            <a:br>
              <a:rPr lang="en-US" b="1" i="1" dirty="0">
                <a:solidFill>
                  <a:schemeClr val="bg1">
                    <a:lumMod val="50000"/>
                  </a:schemeClr>
                </a:solidFill>
                <a:highlight>
                  <a:srgbClr val="FFFF00"/>
                </a:highlight>
                <a:latin typeface="Franklin Gothic Book" panose="020B0503020102020204" pitchFamily="34" charset="0"/>
              </a:rPr>
            </a:br>
            <a:endParaRPr lang="fr-FR" b="1" dirty="0">
              <a:solidFill>
                <a:schemeClr val="bg1">
                  <a:lumMod val="50000"/>
                </a:schemeClr>
              </a:solidFill>
            </a:endParaRPr>
          </a:p>
        </p:txBody>
      </p:sp>
    </p:spTree>
    <p:extLst>
      <p:ext uri="{BB962C8B-B14F-4D97-AF65-F5344CB8AC3E}">
        <p14:creationId xmlns:p14="http://schemas.microsoft.com/office/powerpoint/2010/main" val="304970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7302-D768-41EC-7817-4044B846DED7}"/>
              </a:ext>
            </a:extLst>
          </p:cNvPr>
          <p:cNvSpPr>
            <a:spLocks noGrp="1"/>
          </p:cNvSpPr>
          <p:nvPr>
            <p:ph type="title"/>
          </p:nvPr>
        </p:nvSpPr>
        <p:spPr>
          <a:xfrm>
            <a:off x="-2" y="581728"/>
            <a:ext cx="12192001" cy="485621"/>
          </a:xfrm>
          <a:solidFill>
            <a:srgbClr val="DDDDDD">
              <a:alpha val="69804"/>
            </a:srgbClr>
          </a:solidFill>
        </p:spPr>
        <p:txBody>
          <a:bodyPr>
            <a:noAutofit/>
          </a:bodyPr>
          <a:lstStyle/>
          <a:p>
            <a:pPr algn="l"/>
            <a:r>
              <a:rPr lang="en-US" sz="2200" dirty="0">
                <a:solidFill>
                  <a:srgbClr val="C00000"/>
                </a:solidFill>
                <a:effectLst>
                  <a:outerShdw blurRad="38100" dist="38100" dir="2700000" algn="tl">
                    <a:srgbClr val="000000">
                      <a:alpha val="43137"/>
                    </a:srgbClr>
                  </a:outerShdw>
                </a:effectLst>
              </a:rPr>
              <a:t>T2.4  Immobilization, Functionalization and Evaluation of Conjugated MNPs/Aptamers/Biomarkers</a:t>
            </a:r>
            <a:endParaRPr lang="en-GB" sz="2200"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92150BF-C12A-92B1-4C38-FB6C96AE9154}"/>
              </a:ext>
            </a:extLst>
          </p:cNvPr>
          <p:cNvSpPr>
            <a:spLocks noGrp="1"/>
          </p:cNvSpPr>
          <p:nvPr>
            <p:ph idx="1"/>
          </p:nvPr>
        </p:nvSpPr>
        <p:spPr>
          <a:xfrm>
            <a:off x="1404550" y="581728"/>
            <a:ext cx="10630931" cy="5892870"/>
          </a:xfrm>
        </p:spPr>
        <p:txBody>
          <a:bodyPr>
            <a:normAutofit/>
          </a:bodyPr>
          <a:lstStyle/>
          <a:p>
            <a:pPr>
              <a:lnSpc>
                <a:spcPct val="150000"/>
              </a:lnSpc>
              <a:spcBef>
                <a:spcPts val="300"/>
              </a:spcBef>
              <a:spcAft>
                <a:spcPts val="0"/>
              </a:spcAft>
              <a:buBlip>
                <a:blip r:embed="rId2"/>
              </a:buBlip>
            </a:pPr>
            <a:r>
              <a:rPr lang="en-US" sz="2000" b="1" dirty="0">
                <a:solidFill>
                  <a:srgbClr val="C00000"/>
                </a:solidFill>
              </a:rPr>
              <a:t>Immobilization of Aptamers on MNPs</a:t>
            </a:r>
            <a:endParaRPr lang="en-US" sz="2000" b="1" strike="sngStrike" dirty="0"/>
          </a:p>
          <a:p>
            <a:pPr marL="457200" lvl="1" indent="0" algn="just">
              <a:lnSpc>
                <a:spcPct val="150000"/>
              </a:lnSpc>
              <a:spcBef>
                <a:spcPts val="300"/>
              </a:spcBef>
              <a:spcAft>
                <a:spcPts val="0"/>
              </a:spcAft>
              <a:buNone/>
            </a:pPr>
            <a:r>
              <a:rPr lang="en-US" dirty="0"/>
              <a:t>Aptamers immobilization protocols will be tested to optimize their immobilization efficiency on MNPs depending on the size of the MNP and of the aptamers.</a:t>
            </a:r>
          </a:p>
          <a:p>
            <a:pPr>
              <a:lnSpc>
                <a:spcPct val="150000"/>
              </a:lnSpc>
              <a:spcBef>
                <a:spcPts val="300"/>
              </a:spcBef>
              <a:spcAft>
                <a:spcPts val="0"/>
              </a:spcAft>
              <a:buBlip>
                <a:blip r:embed="rId2"/>
              </a:buBlip>
            </a:pPr>
            <a:r>
              <a:rPr lang="en-US" sz="2000" b="1" dirty="0">
                <a:solidFill>
                  <a:srgbClr val="C00000"/>
                </a:solidFill>
              </a:rPr>
              <a:t>Functionalization of Conjugated MNPs/</a:t>
            </a:r>
            <a:r>
              <a:rPr lang="en-US" sz="2000" b="1" dirty="0" err="1">
                <a:solidFill>
                  <a:srgbClr val="C00000"/>
                </a:solidFill>
              </a:rPr>
              <a:t>Aptamers</a:t>
            </a:r>
            <a:r>
              <a:rPr lang="en-US" sz="2000" b="1" dirty="0">
                <a:solidFill>
                  <a:srgbClr val="C00000"/>
                </a:solidFill>
              </a:rPr>
              <a:t> /Biomarkers </a:t>
            </a:r>
          </a:p>
          <a:p>
            <a:pPr marL="457200" lvl="1" indent="0" algn="just">
              <a:lnSpc>
                <a:spcPct val="150000"/>
              </a:lnSpc>
              <a:spcBef>
                <a:spcPts val="300"/>
              </a:spcBef>
              <a:spcAft>
                <a:spcPts val="0"/>
              </a:spcAft>
              <a:buNone/>
            </a:pPr>
            <a:r>
              <a:rPr lang="en-US" dirty="0"/>
              <a:t>Various conditions will be applied to optimize the rate of </a:t>
            </a:r>
            <a:r>
              <a:rPr lang="en-US" b="1" dirty="0"/>
              <a:t>MNPs-Aptamers/biomarkers. </a:t>
            </a:r>
            <a:r>
              <a:rPr lang="en-US" dirty="0"/>
              <a:t>This work will be multiplied by the number of biomarkers of our interest. ELISA and electrophoresis methods will be used to quantified conjugated and non conjugated biomarkers and aptamers.</a:t>
            </a:r>
          </a:p>
          <a:p>
            <a:pPr>
              <a:lnSpc>
                <a:spcPct val="150000"/>
              </a:lnSpc>
              <a:spcBef>
                <a:spcPts val="300"/>
              </a:spcBef>
              <a:spcAft>
                <a:spcPts val="0"/>
              </a:spcAft>
              <a:buBlip>
                <a:blip r:embed="rId2"/>
              </a:buBlip>
            </a:pPr>
            <a:r>
              <a:rPr lang="en-US" sz="2000" b="1" dirty="0">
                <a:solidFill>
                  <a:srgbClr val="C00000"/>
                </a:solidFill>
              </a:rPr>
              <a:t>Evaluation of Conjugated MNPs/Aptamers / Biomarkers </a:t>
            </a:r>
          </a:p>
          <a:p>
            <a:pPr marL="457200" lvl="1" indent="0" algn="just">
              <a:lnSpc>
                <a:spcPct val="150000"/>
              </a:lnSpc>
              <a:spcBef>
                <a:spcPts val="300"/>
              </a:spcBef>
              <a:spcAft>
                <a:spcPts val="0"/>
              </a:spcAft>
              <a:buNone/>
            </a:pPr>
            <a:r>
              <a:rPr lang="en-US" dirty="0"/>
              <a:t>A systematic investigation of the binding capacity of conjugated MNPs/Aptamers with the selected biomarkers in simple and complex solutions (</a:t>
            </a:r>
            <a:r>
              <a:rPr lang="en-US" b="1" dirty="0"/>
              <a:t>artificial CSF and plasma</a:t>
            </a:r>
            <a:r>
              <a:rPr lang="en-US" dirty="0"/>
              <a:t>) will be performed. </a:t>
            </a:r>
            <a:endParaRPr lang="en-US" b="1" i="1" dirty="0">
              <a:solidFill>
                <a:srgbClr val="FF0000"/>
              </a:solidFill>
            </a:endParaRPr>
          </a:p>
        </p:txBody>
      </p:sp>
    </p:spTree>
    <p:extLst>
      <p:ext uri="{BB962C8B-B14F-4D97-AF65-F5344CB8AC3E}">
        <p14:creationId xmlns:p14="http://schemas.microsoft.com/office/powerpoint/2010/main" val="4114692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6">
            <a:extLst>
              <a:ext uri="{FF2B5EF4-FFF2-40B4-BE49-F238E27FC236}">
                <a16:creationId xmlns:a16="http://schemas.microsoft.com/office/drawing/2014/main" id="{B325C12C-4B51-EA75-4E7F-266FCA786DC1}"/>
              </a:ext>
            </a:extLst>
          </p:cNvPr>
          <p:cNvGraphicFramePr>
            <a:graphicFrameLocks noGrp="1"/>
          </p:cNvGraphicFramePr>
          <p:nvPr>
            <p:extLst>
              <p:ext uri="{D42A27DB-BD31-4B8C-83A1-F6EECF244321}">
                <p14:modId xmlns:p14="http://schemas.microsoft.com/office/powerpoint/2010/main" val="3797820626"/>
              </p:ext>
            </p:extLst>
          </p:nvPr>
        </p:nvGraphicFramePr>
        <p:xfrm>
          <a:off x="1625451" y="1877695"/>
          <a:ext cx="10076006" cy="3102610"/>
        </p:xfrm>
        <a:graphic>
          <a:graphicData uri="http://schemas.openxmlformats.org/drawingml/2006/table">
            <a:tbl>
              <a:tblPr bandRow="1">
                <a:tableStyleId>{5C22544A-7EE6-4342-B048-85BDC9FD1C3A}</a:tableStyleId>
              </a:tblPr>
              <a:tblGrid>
                <a:gridCol w="884555">
                  <a:extLst>
                    <a:ext uri="{9D8B030D-6E8A-4147-A177-3AD203B41FA5}">
                      <a16:colId xmlns:a16="http://schemas.microsoft.com/office/drawing/2014/main" val="2608428710"/>
                    </a:ext>
                  </a:extLst>
                </a:gridCol>
                <a:gridCol w="4458814">
                  <a:extLst>
                    <a:ext uri="{9D8B030D-6E8A-4147-A177-3AD203B41FA5}">
                      <a16:colId xmlns:a16="http://schemas.microsoft.com/office/drawing/2014/main" val="127822480"/>
                    </a:ext>
                  </a:extLst>
                </a:gridCol>
                <a:gridCol w="4732637">
                  <a:extLst>
                    <a:ext uri="{9D8B030D-6E8A-4147-A177-3AD203B41FA5}">
                      <a16:colId xmlns:a16="http://schemas.microsoft.com/office/drawing/2014/main" val="2406313458"/>
                    </a:ext>
                  </a:extLst>
                </a:gridCol>
              </a:tblGrid>
              <a:tr h="146685">
                <a:tc>
                  <a:txBody>
                    <a:bodyPr/>
                    <a:lstStyle/>
                    <a:p>
                      <a:pPr algn="ctr">
                        <a:lnSpc>
                          <a:spcPct val="150000"/>
                        </a:lnSpc>
                        <a:spcBef>
                          <a:spcPts val="600"/>
                        </a:spcBef>
                        <a:spcAft>
                          <a:spcPts val="600"/>
                        </a:spcAft>
                      </a:pPr>
                      <a:r>
                        <a:rPr lang="en-GB" sz="2800" b="1" dirty="0">
                          <a:solidFill>
                            <a:srgbClr val="FF0000"/>
                          </a:solidFill>
                          <a:effectLst/>
                        </a:rPr>
                        <a:t>D2.1</a:t>
                      </a:r>
                      <a:endParaRPr lang="el-GR" sz="2800" b="1" dirty="0">
                        <a:solidFill>
                          <a:srgbClr val="FF0000"/>
                        </a:solidFill>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lnSpc>
                          <a:spcPct val="150000"/>
                        </a:lnSpc>
                        <a:spcBef>
                          <a:spcPts val="600"/>
                        </a:spcBef>
                        <a:spcAft>
                          <a:spcPts val="600"/>
                        </a:spcAft>
                      </a:pPr>
                      <a:r>
                        <a:rPr lang="en-GB" sz="2000" dirty="0">
                          <a:effectLst/>
                        </a:rPr>
                        <a:t>Conjugated MNPs/Aptamers Design, Synthesis, and Selection </a:t>
                      </a:r>
                      <a:endParaRPr lang="el-GR" sz="20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just">
                        <a:lnSpc>
                          <a:spcPct val="150000"/>
                        </a:lnSpc>
                        <a:spcBef>
                          <a:spcPts val="600"/>
                        </a:spcBef>
                        <a:spcAft>
                          <a:spcPts val="600"/>
                        </a:spcAft>
                      </a:pPr>
                      <a:r>
                        <a:rPr lang="en-GB" sz="2000" dirty="0">
                          <a:effectLst/>
                        </a:rPr>
                        <a:t>Selection of specimens based on evaluation of (v1) immobilization data and (v2) binding capacity of the aptamers with specific biomarkers. </a:t>
                      </a:r>
                      <a:endParaRPr lang="el-GR"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7789339"/>
                  </a:ext>
                </a:extLst>
              </a:tr>
              <a:tr h="146685">
                <a:tc>
                  <a:txBody>
                    <a:bodyPr/>
                    <a:lstStyle/>
                    <a:p>
                      <a:pPr algn="ctr">
                        <a:lnSpc>
                          <a:spcPct val="150000"/>
                        </a:lnSpc>
                        <a:spcBef>
                          <a:spcPts val="600"/>
                        </a:spcBef>
                        <a:spcAft>
                          <a:spcPts val="600"/>
                        </a:spcAft>
                      </a:pPr>
                      <a:r>
                        <a:rPr lang="en-GB" sz="2800" b="1" dirty="0">
                          <a:solidFill>
                            <a:srgbClr val="FF0000"/>
                          </a:solidFill>
                          <a:effectLst/>
                        </a:rPr>
                        <a:t>D2.2 </a:t>
                      </a:r>
                      <a:endParaRPr lang="el-GR" sz="2800" b="1" dirty="0">
                        <a:solidFill>
                          <a:srgbClr val="FF0000"/>
                        </a:solidFill>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lnSpc>
                          <a:spcPct val="150000"/>
                        </a:lnSpc>
                        <a:spcBef>
                          <a:spcPts val="600"/>
                        </a:spcBef>
                        <a:spcAft>
                          <a:spcPts val="600"/>
                        </a:spcAft>
                      </a:pPr>
                      <a:r>
                        <a:rPr lang="en-GB" sz="2000" dirty="0">
                          <a:effectLst/>
                        </a:rPr>
                        <a:t>Conjugated MNPs/Aptamers Binding to AD Biomarkers evaluation</a:t>
                      </a:r>
                      <a:endParaRPr lang="el-GR" sz="20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just">
                        <a:lnSpc>
                          <a:spcPct val="150000"/>
                        </a:lnSpc>
                        <a:spcBef>
                          <a:spcPts val="600"/>
                        </a:spcBef>
                        <a:spcAft>
                          <a:spcPts val="600"/>
                        </a:spcAft>
                      </a:pPr>
                      <a:r>
                        <a:rPr lang="en-GB" sz="2000" dirty="0">
                          <a:effectLst/>
                        </a:rPr>
                        <a:t>Evaluation results of the binding affinity and specificity (v1) to AD biomarkers after optimised functionalisation (v2).</a:t>
                      </a:r>
                      <a:endParaRPr lang="el-GR"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30115753"/>
                  </a:ext>
                </a:extLst>
              </a:tr>
            </a:tbl>
          </a:graphicData>
        </a:graphic>
      </p:graphicFrame>
      <p:sp>
        <p:nvSpPr>
          <p:cNvPr id="9" name="Title 1">
            <a:extLst>
              <a:ext uri="{FF2B5EF4-FFF2-40B4-BE49-F238E27FC236}">
                <a16:creationId xmlns:a16="http://schemas.microsoft.com/office/drawing/2014/main" id="{92F019F5-ABE3-6728-82C2-EAF461482FCD}"/>
              </a:ext>
            </a:extLst>
          </p:cNvPr>
          <p:cNvSpPr txBox="1">
            <a:spLocks/>
          </p:cNvSpPr>
          <p:nvPr/>
        </p:nvSpPr>
        <p:spPr>
          <a:xfrm>
            <a:off x="1435964" y="456828"/>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Deliverables</a:t>
            </a:r>
            <a:endParaRPr lang="en-GB"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05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E02889-6F65-1E54-453A-2CA62914B52B}"/>
              </a:ext>
            </a:extLst>
          </p:cNvPr>
          <p:cNvSpPr>
            <a:spLocks noGrp="1"/>
          </p:cNvSpPr>
          <p:nvPr>
            <p:ph type="title"/>
          </p:nvPr>
        </p:nvSpPr>
        <p:spPr>
          <a:xfrm>
            <a:off x="1566379" y="571816"/>
            <a:ext cx="10018713" cy="584369"/>
          </a:xfrm>
        </p:spPr>
        <p:txBody>
          <a:bodyPr>
            <a:noAutofit/>
          </a:bodyPr>
          <a:lstStyle/>
          <a:p>
            <a:pPr algn="l"/>
            <a:r>
              <a:rPr lang="en-GB" dirty="0">
                <a:solidFill>
                  <a:srgbClr val="C00000"/>
                </a:solidFill>
                <a:effectLst>
                  <a:outerShdw blurRad="38100" dist="38100" dir="2700000" algn="tl">
                    <a:srgbClr val="000000">
                      <a:alpha val="43137"/>
                    </a:srgbClr>
                  </a:outerShdw>
                </a:effectLst>
              </a:rPr>
              <a:t>Interdependencies with other WPs/Tasks</a:t>
            </a:r>
          </a:p>
        </p:txBody>
      </p:sp>
      <p:graphicFrame>
        <p:nvGraphicFramePr>
          <p:cNvPr id="4" name="Πίνακας 3">
            <a:extLst>
              <a:ext uri="{FF2B5EF4-FFF2-40B4-BE49-F238E27FC236}">
                <a16:creationId xmlns:a16="http://schemas.microsoft.com/office/drawing/2014/main" id="{139F0D18-45E3-140C-CAD4-8361E6ECA81A}"/>
              </a:ext>
            </a:extLst>
          </p:cNvPr>
          <p:cNvGraphicFramePr>
            <a:graphicFrameLocks noGrp="1"/>
          </p:cNvGraphicFramePr>
          <p:nvPr>
            <p:extLst>
              <p:ext uri="{D42A27DB-BD31-4B8C-83A1-F6EECF244321}">
                <p14:modId xmlns:p14="http://schemas.microsoft.com/office/powerpoint/2010/main" val="315712780"/>
              </p:ext>
            </p:extLst>
          </p:nvPr>
        </p:nvGraphicFramePr>
        <p:xfrm>
          <a:off x="4028120" y="4559718"/>
          <a:ext cx="8008208" cy="1706880"/>
        </p:xfrm>
        <a:graphic>
          <a:graphicData uri="http://schemas.openxmlformats.org/drawingml/2006/table">
            <a:tbl>
              <a:tblPr bandRow="1">
                <a:tableStyleId>{5C22544A-7EE6-4342-B048-85BDC9FD1C3A}</a:tableStyleId>
              </a:tblPr>
              <a:tblGrid>
                <a:gridCol w="430530">
                  <a:extLst>
                    <a:ext uri="{9D8B030D-6E8A-4147-A177-3AD203B41FA5}">
                      <a16:colId xmlns:a16="http://schemas.microsoft.com/office/drawing/2014/main" val="3186579117"/>
                    </a:ext>
                  </a:extLst>
                </a:gridCol>
                <a:gridCol w="2797748">
                  <a:extLst>
                    <a:ext uri="{9D8B030D-6E8A-4147-A177-3AD203B41FA5}">
                      <a16:colId xmlns:a16="http://schemas.microsoft.com/office/drawing/2014/main" val="4199940741"/>
                    </a:ext>
                  </a:extLst>
                </a:gridCol>
                <a:gridCol w="3914957">
                  <a:extLst>
                    <a:ext uri="{9D8B030D-6E8A-4147-A177-3AD203B41FA5}">
                      <a16:colId xmlns:a16="http://schemas.microsoft.com/office/drawing/2014/main" val="2587484242"/>
                    </a:ext>
                  </a:extLst>
                </a:gridCol>
                <a:gridCol w="864973">
                  <a:extLst>
                    <a:ext uri="{9D8B030D-6E8A-4147-A177-3AD203B41FA5}">
                      <a16:colId xmlns:a16="http://schemas.microsoft.com/office/drawing/2014/main" val="1783229276"/>
                    </a:ext>
                  </a:extLst>
                </a:gridCol>
              </a:tblGrid>
              <a:tr h="146685">
                <a:tc>
                  <a:txBody>
                    <a:bodyPr/>
                    <a:lstStyle/>
                    <a:p>
                      <a:pPr algn="ctr"/>
                      <a:r>
                        <a:rPr lang="en-GB" sz="1600" b="1" dirty="0">
                          <a:effectLst/>
                        </a:rPr>
                        <a:t>T3.1</a:t>
                      </a:r>
                      <a:endParaRPr lang="el-GR" sz="1600" b="1"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600" dirty="0">
                          <a:effectLst/>
                        </a:rPr>
                        <a:t>Functionalized graphene synthesis and ssDNA conjugation</a:t>
                      </a:r>
                      <a:endParaRPr lang="el-GR" sz="16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400" dirty="0">
                          <a:effectLst/>
                        </a:rPr>
                        <a:t>Functionalized graphene synthesis and ssDNA conjugation</a:t>
                      </a:r>
                      <a:endParaRPr lang="el-GR"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600" dirty="0">
                          <a:effectLst/>
                        </a:rPr>
                        <a:t>UP</a:t>
                      </a:r>
                      <a:endParaRPr lang="el-GR" sz="1600" dirty="0">
                        <a:effectLst/>
                        <a:latin typeface="Times New Roman" panose="02020603050405020304" pitchFamily="18" charset="0"/>
                      </a:endParaRPr>
                    </a:p>
                  </a:txBody>
                  <a:tcPr marL="8890" marR="8890" marT="0" marB="0" anchor="ctr"/>
                </a:tc>
                <a:extLst>
                  <a:ext uri="{0D108BD9-81ED-4DB2-BD59-A6C34878D82A}">
                    <a16:rowId xmlns:a16="http://schemas.microsoft.com/office/drawing/2014/main" val="3842802908"/>
                  </a:ext>
                </a:extLst>
              </a:tr>
              <a:tr h="253365">
                <a:tc>
                  <a:txBody>
                    <a:bodyPr/>
                    <a:lstStyle/>
                    <a:p>
                      <a:pPr algn="ctr"/>
                      <a:r>
                        <a:rPr lang="en-GB" sz="1600" b="1" dirty="0">
                          <a:effectLst/>
                        </a:rPr>
                        <a:t>T3.2</a:t>
                      </a:r>
                      <a:endParaRPr lang="el-GR" sz="1600" b="1"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600">
                          <a:effectLst/>
                        </a:rPr>
                        <a:t>Fabrication and testing of Graphene-based biosensors</a:t>
                      </a:r>
                      <a:endParaRPr lang="el-GR" sz="16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400" dirty="0">
                          <a:effectLst/>
                        </a:rPr>
                        <a:t>Fabrication and testing procedures for both the electrochemical and GFET biosensing strategies </a:t>
                      </a:r>
                      <a:endParaRPr lang="el-GR"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600" dirty="0">
                          <a:effectLst/>
                        </a:rPr>
                        <a:t>ICN2</a:t>
                      </a:r>
                      <a:endParaRPr lang="el-GR" sz="1600" dirty="0">
                        <a:effectLst/>
                        <a:latin typeface="Times New Roman" panose="02020603050405020304" pitchFamily="18" charset="0"/>
                      </a:endParaRPr>
                    </a:p>
                  </a:txBody>
                  <a:tcPr marL="8890" marR="8890" marT="0" marB="0" anchor="ctr"/>
                </a:tc>
                <a:extLst>
                  <a:ext uri="{0D108BD9-81ED-4DB2-BD59-A6C34878D82A}">
                    <a16:rowId xmlns:a16="http://schemas.microsoft.com/office/drawing/2014/main" val="4108787631"/>
                  </a:ext>
                </a:extLst>
              </a:tr>
              <a:tr h="146685">
                <a:tc>
                  <a:txBody>
                    <a:bodyPr/>
                    <a:lstStyle/>
                    <a:p>
                      <a:pPr algn="ctr"/>
                      <a:r>
                        <a:rPr lang="en-GB" sz="1600" b="1" dirty="0">
                          <a:effectLst/>
                        </a:rPr>
                        <a:t>T3.3</a:t>
                      </a:r>
                      <a:endParaRPr lang="el-GR" sz="1600" b="1"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600">
                          <a:effectLst/>
                        </a:rPr>
                        <a:t>AI for 2DM-based PoC IVD Design</a:t>
                      </a:r>
                      <a:endParaRPr lang="el-GR" sz="160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400" dirty="0">
                          <a:effectLst/>
                        </a:rPr>
                        <a:t>AI-based solution and data for the improvement of the graphene-based designs including generated </a:t>
                      </a:r>
                      <a:endParaRPr lang="el-GR"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600" dirty="0" err="1">
                          <a:effectLst/>
                        </a:rPr>
                        <a:t>CeADAR</a:t>
                      </a:r>
                      <a:endParaRPr lang="el-GR" sz="1600" dirty="0">
                        <a:effectLst/>
                        <a:latin typeface="Times New Roman" panose="02020603050405020304" pitchFamily="18" charset="0"/>
                      </a:endParaRPr>
                    </a:p>
                  </a:txBody>
                  <a:tcPr marL="8890" marR="8890" marT="0" marB="0" anchor="ctr"/>
                </a:tc>
                <a:extLst>
                  <a:ext uri="{0D108BD9-81ED-4DB2-BD59-A6C34878D82A}">
                    <a16:rowId xmlns:a16="http://schemas.microsoft.com/office/drawing/2014/main" val="1733546608"/>
                  </a:ext>
                </a:extLst>
              </a:tr>
            </a:tbl>
          </a:graphicData>
        </a:graphic>
      </p:graphicFrame>
      <p:graphicFrame>
        <p:nvGraphicFramePr>
          <p:cNvPr id="6" name="Πίνακας 5">
            <a:extLst>
              <a:ext uri="{FF2B5EF4-FFF2-40B4-BE49-F238E27FC236}">
                <a16:creationId xmlns:a16="http://schemas.microsoft.com/office/drawing/2014/main" id="{569BA580-CC27-98B1-71A6-2F1C78453A8B}"/>
              </a:ext>
            </a:extLst>
          </p:cNvPr>
          <p:cNvGraphicFramePr>
            <a:graphicFrameLocks noGrp="1"/>
          </p:cNvGraphicFramePr>
          <p:nvPr>
            <p:extLst>
              <p:ext uri="{D42A27DB-BD31-4B8C-83A1-F6EECF244321}">
                <p14:modId xmlns:p14="http://schemas.microsoft.com/office/powerpoint/2010/main" val="662519600"/>
              </p:ext>
            </p:extLst>
          </p:nvPr>
        </p:nvGraphicFramePr>
        <p:xfrm>
          <a:off x="2656703" y="1267594"/>
          <a:ext cx="8192529" cy="1219200"/>
        </p:xfrm>
        <a:graphic>
          <a:graphicData uri="http://schemas.openxmlformats.org/drawingml/2006/table">
            <a:tbl>
              <a:tblPr bandRow="1">
                <a:tableStyleId>{5C22544A-7EE6-4342-B048-85BDC9FD1C3A}</a:tableStyleId>
              </a:tblPr>
              <a:tblGrid>
                <a:gridCol w="436924">
                  <a:extLst>
                    <a:ext uri="{9D8B030D-6E8A-4147-A177-3AD203B41FA5}">
                      <a16:colId xmlns:a16="http://schemas.microsoft.com/office/drawing/2014/main" val="2872151916"/>
                    </a:ext>
                  </a:extLst>
                </a:gridCol>
                <a:gridCol w="1889294">
                  <a:extLst>
                    <a:ext uri="{9D8B030D-6E8A-4147-A177-3AD203B41FA5}">
                      <a16:colId xmlns:a16="http://schemas.microsoft.com/office/drawing/2014/main" val="3377878334"/>
                    </a:ext>
                  </a:extLst>
                </a:gridCol>
                <a:gridCol w="4939555">
                  <a:extLst>
                    <a:ext uri="{9D8B030D-6E8A-4147-A177-3AD203B41FA5}">
                      <a16:colId xmlns:a16="http://schemas.microsoft.com/office/drawing/2014/main" val="1420899451"/>
                    </a:ext>
                  </a:extLst>
                </a:gridCol>
                <a:gridCol w="926756">
                  <a:extLst>
                    <a:ext uri="{9D8B030D-6E8A-4147-A177-3AD203B41FA5}">
                      <a16:colId xmlns:a16="http://schemas.microsoft.com/office/drawing/2014/main" val="1798984965"/>
                    </a:ext>
                  </a:extLst>
                </a:gridCol>
              </a:tblGrid>
              <a:tr h="146685">
                <a:tc>
                  <a:txBody>
                    <a:bodyPr/>
                    <a:lstStyle/>
                    <a:p>
                      <a:pPr algn="ctr"/>
                      <a:r>
                        <a:rPr lang="en-GB" sz="1600" b="1" dirty="0">
                          <a:effectLst/>
                        </a:rPr>
                        <a:t>T1.1</a:t>
                      </a:r>
                      <a:endParaRPr lang="el-GR" sz="1600" b="1"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600" dirty="0">
                          <a:effectLst/>
                        </a:rPr>
                        <a:t>MCI to AD Biomarker Deep Dive Analysis for Early Diagnosis</a:t>
                      </a:r>
                      <a:endParaRPr lang="el-GR" sz="16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just"/>
                      <a:r>
                        <a:rPr lang="en-GB" sz="1600" dirty="0">
                          <a:effectLst/>
                        </a:rPr>
                        <a:t>Detailed mapping of End-users’ Needs, Disease Challenges, and Requirements</a:t>
                      </a:r>
                      <a:endParaRPr lang="el-GR"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en-GB" sz="1600" dirty="0">
                          <a:effectLst/>
                        </a:rPr>
                        <a:t>Q-PLAN</a:t>
                      </a:r>
                      <a:endParaRPr lang="el-GR" sz="1600" dirty="0">
                        <a:effectLst/>
                        <a:latin typeface="Times New Roman" panose="02020603050405020304" pitchFamily="18" charset="0"/>
                      </a:endParaRPr>
                    </a:p>
                  </a:txBody>
                  <a:tcPr marL="8890" marR="8890" marT="0" marB="0" anchor="ctr"/>
                </a:tc>
                <a:extLst>
                  <a:ext uri="{0D108BD9-81ED-4DB2-BD59-A6C34878D82A}">
                    <a16:rowId xmlns:a16="http://schemas.microsoft.com/office/drawing/2014/main" val="1085695084"/>
                  </a:ext>
                </a:extLst>
              </a:tr>
              <a:tr h="146685">
                <a:tc>
                  <a:txBody>
                    <a:bodyPr/>
                    <a:lstStyle/>
                    <a:p>
                      <a:pPr algn="ctr"/>
                      <a:r>
                        <a:rPr lang="en-GB" sz="1600" b="1" dirty="0">
                          <a:effectLst/>
                        </a:rPr>
                        <a:t>T1.2</a:t>
                      </a:r>
                      <a:endParaRPr lang="el-GR" sz="1600" b="1"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l"/>
                      <a:r>
                        <a:rPr lang="en-GB" sz="1600" dirty="0">
                          <a:effectLst/>
                        </a:rPr>
                        <a:t>System Architecture </a:t>
                      </a:r>
                      <a:endParaRPr lang="el-GR" sz="1600" dirty="0">
                        <a:effectLst/>
                        <a:latin typeface="Times New Roman" panose="02020603050405020304" pitchFamily="18" charset="0"/>
                        <a:ea typeface="Times New Roman" panose="02020603050405020304" pitchFamily="18" charset="0"/>
                      </a:endParaRPr>
                    </a:p>
                  </a:txBody>
                  <a:tcPr marL="8890" marR="8890" marT="0" marB="0" anchor="ctr"/>
                </a:tc>
                <a:tc>
                  <a:txBody>
                    <a:bodyPr/>
                    <a:lstStyle/>
                    <a:p>
                      <a:pPr algn="just"/>
                      <a:r>
                        <a:rPr lang="en-GB" sz="1600" dirty="0">
                          <a:effectLst/>
                        </a:rPr>
                        <a:t>High-level system architecture and evaluation use cases design </a:t>
                      </a:r>
                      <a:endParaRPr lang="el-GR"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en-GB" sz="1600" dirty="0">
                          <a:effectLst/>
                        </a:rPr>
                        <a:t>ICN2</a:t>
                      </a:r>
                      <a:endParaRPr lang="el-GR" sz="1600" dirty="0">
                        <a:effectLst/>
                        <a:latin typeface="Times New Roman" panose="02020603050405020304" pitchFamily="18" charset="0"/>
                      </a:endParaRPr>
                    </a:p>
                  </a:txBody>
                  <a:tcPr marL="8890" marR="8890" marT="0" marB="0" anchor="ctr"/>
                </a:tc>
                <a:extLst>
                  <a:ext uri="{0D108BD9-81ED-4DB2-BD59-A6C34878D82A}">
                    <a16:rowId xmlns:a16="http://schemas.microsoft.com/office/drawing/2014/main" val="694658250"/>
                  </a:ext>
                </a:extLst>
              </a:tr>
            </a:tbl>
          </a:graphicData>
        </a:graphic>
      </p:graphicFrame>
      <p:sp>
        <p:nvSpPr>
          <p:cNvPr id="8" name="Βέλος: Επάνω 7">
            <a:extLst>
              <a:ext uri="{FF2B5EF4-FFF2-40B4-BE49-F238E27FC236}">
                <a16:creationId xmlns:a16="http://schemas.microsoft.com/office/drawing/2014/main" id="{F5B40C18-CFC5-9859-6B14-BB02B9AF66E4}"/>
              </a:ext>
            </a:extLst>
          </p:cNvPr>
          <p:cNvSpPr/>
          <p:nvPr/>
        </p:nvSpPr>
        <p:spPr>
          <a:xfrm rot="18456842" flipV="1">
            <a:off x="4148967" y="2820007"/>
            <a:ext cx="609600" cy="99784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2E7A922D-E61C-A0FF-05F9-0A4359CEE6BD}"/>
              </a:ext>
            </a:extLst>
          </p:cNvPr>
          <p:cNvSpPr txBox="1"/>
          <p:nvPr/>
        </p:nvSpPr>
        <p:spPr>
          <a:xfrm>
            <a:off x="3116393" y="2563001"/>
            <a:ext cx="867545" cy="523220"/>
          </a:xfrm>
          <a:prstGeom prst="rect">
            <a:avLst/>
          </a:prstGeom>
          <a:noFill/>
        </p:spPr>
        <p:txBody>
          <a:bodyPr wrap="none" rtlCol="0">
            <a:spAutoFit/>
          </a:bodyPr>
          <a:lstStyle/>
          <a:p>
            <a:r>
              <a:rPr lang="en-US" sz="2800" dirty="0">
                <a:solidFill>
                  <a:srgbClr val="C00000"/>
                </a:solidFill>
                <a:effectLst>
                  <a:outerShdw blurRad="38100" dist="38100" dir="2700000" algn="tl">
                    <a:srgbClr val="000000">
                      <a:alpha val="43137"/>
                    </a:srgbClr>
                  </a:outerShdw>
                </a:effectLst>
              </a:rPr>
              <a:t>WP1</a:t>
            </a:r>
            <a:endParaRPr lang="el-GR" sz="2800" dirty="0">
              <a:solidFill>
                <a:srgbClr val="C0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9726A4F5-D9F3-11F1-4C88-E49161964525}"/>
              </a:ext>
            </a:extLst>
          </p:cNvPr>
          <p:cNvSpPr txBox="1"/>
          <p:nvPr/>
        </p:nvSpPr>
        <p:spPr>
          <a:xfrm>
            <a:off x="7596849" y="4018796"/>
            <a:ext cx="870751" cy="523220"/>
          </a:xfrm>
          <a:prstGeom prst="rect">
            <a:avLst/>
          </a:prstGeom>
          <a:noFill/>
        </p:spPr>
        <p:txBody>
          <a:bodyPr wrap="none" rtlCol="0">
            <a:spAutoFit/>
          </a:bodyPr>
          <a:lstStyle/>
          <a:p>
            <a:r>
              <a:rPr lang="en-US" sz="2800" dirty="0">
                <a:solidFill>
                  <a:srgbClr val="C00000"/>
                </a:solidFill>
                <a:effectLst>
                  <a:outerShdw blurRad="38100" dist="38100" dir="2700000" algn="tl">
                    <a:srgbClr val="000000">
                      <a:alpha val="43137"/>
                    </a:srgbClr>
                  </a:outerShdw>
                </a:effectLst>
              </a:rPr>
              <a:t>WP3</a:t>
            </a:r>
            <a:endParaRPr lang="el-GR" sz="2800" dirty="0">
              <a:solidFill>
                <a:srgbClr val="C0000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72F092C-36FB-5187-98BD-9124DDE0BE14}"/>
              </a:ext>
            </a:extLst>
          </p:cNvPr>
          <p:cNvSpPr txBox="1"/>
          <p:nvPr/>
        </p:nvSpPr>
        <p:spPr>
          <a:xfrm>
            <a:off x="4943793" y="3140462"/>
            <a:ext cx="1694695" cy="1015663"/>
          </a:xfrm>
          <a:prstGeom prst="rect">
            <a:avLst/>
          </a:prstGeom>
          <a:noFill/>
        </p:spPr>
        <p:txBody>
          <a:bodyPr wrap="none" rtlCol="0">
            <a:spAutoFit/>
          </a:bodyPr>
          <a:lstStyle/>
          <a:p>
            <a:r>
              <a:rPr lang="en-US" sz="6000" dirty="0">
                <a:solidFill>
                  <a:srgbClr val="C00000"/>
                </a:solidFill>
                <a:effectLst>
                  <a:outerShdw blurRad="38100" dist="38100" dir="2700000" algn="tl">
                    <a:srgbClr val="000000">
                      <a:alpha val="43137"/>
                    </a:srgbClr>
                  </a:outerShdw>
                </a:effectLst>
              </a:rPr>
              <a:t>WP2</a:t>
            </a:r>
            <a:endParaRPr lang="el-GR" sz="6000" dirty="0">
              <a:solidFill>
                <a:srgbClr val="C00000"/>
              </a:solidFill>
              <a:effectLst>
                <a:outerShdw blurRad="38100" dist="38100" dir="2700000" algn="tl">
                  <a:srgbClr val="000000">
                    <a:alpha val="43137"/>
                  </a:srgbClr>
                </a:outerShdw>
              </a:effectLst>
            </a:endParaRPr>
          </a:p>
        </p:txBody>
      </p:sp>
      <p:sp>
        <p:nvSpPr>
          <p:cNvPr id="13" name="Βέλος: Επάνω 12">
            <a:extLst>
              <a:ext uri="{FF2B5EF4-FFF2-40B4-BE49-F238E27FC236}">
                <a16:creationId xmlns:a16="http://schemas.microsoft.com/office/drawing/2014/main" id="{D577EEF9-AC47-5FAB-8EA8-0F8CA902F9F0}"/>
              </a:ext>
            </a:extLst>
          </p:cNvPr>
          <p:cNvSpPr/>
          <p:nvPr/>
        </p:nvSpPr>
        <p:spPr>
          <a:xfrm rot="18456842" flipV="1">
            <a:off x="6852185" y="3451053"/>
            <a:ext cx="609600" cy="99784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3343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C74C-7BB7-05E6-2C83-A1592EC2EBCC}"/>
              </a:ext>
            </a:extLst>
          </p:cNvPr>
          <p:cNvSpPr>
            <a:spLocks noGrp="1"/>
          </p:cNvSpPr>
          <p:nvPr>
            <p:ph type="title"/>
          </p:nvPr>
        </p:nvSpPr>
        <p:spPr>
          <a:xfrm>
            <a:off x="1484311" y="558322"/>
            <a:ext cx="10018713" cy="698156"/>
          </a:xfrm>
        </p:spPr>
        <p:txBody>
          <a:bodyPr>
            <a:normAutofit fontScale="90000"/>
          </a:bodyPr>
          <a:lstStyle/>
          <a:p>
            <a:pPr algn="l"/>
            <a:r>
              <a:rPr lang="en-GB" dirty="0">
                <a:solidFill>
                  <a:srgbClr val="C00000"/>
                </a:solidFill>
                <a:effectLst>
                  <a:outerShdw blurRad="38100" dist="38100" dir="2700000" algn="tl">
                    <a:srgbClr val="000000">
                      <a:alpha val="43137"/>
                    </a:srgbClr>
                  </a:outerShdw>
                </a:effectLst>
              </a:rPr>
              <a:t>Issues to discuss-Critical Points</a:t>
            </a:r>
          </a:p>
        </p:txBody>
      </p:sp>
      <p:sp>
        <p:nvSpPr>
          <p:cNvPr id="10" name="Rectangle: Single Corner Snipped 9">
            <a:extLst>
              <a:ext uri="{FF2B5EF4-FFF2-40B4-BE49-F238E27FC236}">
                <a16:creationId xmlns:a16="http://schemas.microsoft.com/office/drawing/2014/main" id="{77763AAF-1B9B-1329-FC4D-AD593C0488E0}"/>
              </a:ext>
            </a:extLst>
          </p:cNvPr>
          <p:cNvSpPr/>
          <p:nvPr/>
        </p:nvSpPr>
        <p:spPr>
          <a:xfrm>
            <a:off x="1753448" y="1810685"/>
            <a:ext cx="2921000" cy="3759200"/>
          </a:xfrm>
          <a:prstGeom prst="snip1Rect">
            <a:avLst>
              <a:gd name="adj" fmla="val 12885"/>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FFFFFF"/>
              </a:solidFill>
              <a:effectLst/>
              <a:uLnTx/>
              <a:uFillTx/>
              <a:latin typeface="Franklin Gothic Book"/>
              <a:ea typeface="+mn-ea"/>
              <a:cs typeface="+mn-cs"/>
            </a:endParaRPr>
          </a:p>
        </p:txBody>
      </p:sp>
      <p:pic>
        <p:nvPicPr>
          <p:cNvPr id="11" name="Graphic 10" descr="Chat">
            <a:extLst>
              <a:ext uri="{FF2B5EF4-FFF2-40B4-BE49-F238E27FC236}">
                <a16:creationId xmlns:a16="http://schemas.microsoft.com/office/drawing/2014/main" id="{D6FD0A8F-CA40-76A4-A2B8-B225D55D4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4888" y="2295493"/>
            <a:ext cx="2789583" cy="2789583"/>
          </a:xfrm>
          <a:prstGeom prst="rect">
            <a:avLst/>
          </a:prstGeom>
        </p:spPr>
      </p:pic>
      <p:grpSp>
        <p:nvGrpSpPr>
          <p:cNvPr id="16" name="Group 15">
            <a:extLst>
              <a:ext uri="{FF2B5EF4-FFF2-40B4-BE49-F238E27FC236}">
                <a16:creationId xmlns:a16="http://schemas.microsoft.com/office/drawing/2014/main" id="{2A2B7CC8-01AB-3C4C-32BF-494B29C1D6E8}"/>
              </a:ext>
            </a:extLst>
          </p:cNvPr>
          <p:cNvGrpSpPr/>
          <p:nvPr/>
        </p:nvGrpSpPr>
        <p:grpSpPr>
          <a:xfrm>
            <a:off x="4797216" y="2184714"/>
            <a:ext cx="5308048" cy="539951"/>
            <a:chOff x="3324224" y="2081973"/>
            <a:chExt cx="5308048" cy="539951"/>
          </a:xfrm>
        </p:grpSpPr>
        <p:cxnSp>
          <p:nvCxnSpPr>
            <p:cNvPr id="12" name="Straight Connector 11">
              <a:extLst>
                <a:ext uri="{FF2B5EF4-FFF2-40B4-BE49-F238E27FC236}">
                  <a16:creationId xmlns:a16="http://schemas.microsoft.com/office/drawing/2014/main" id="{E0FE3C13-E5EC-4336-E531-AD639C563F9B}"/>
                </a:ext>
              </a:extLst>
            </p:cNvPr>
            <p:cNvCxnSpPr>
              <a:cxnSpLocks/>
            </p:cNvCxnSpPr>
            <p:nvPr/>
          </p:nvCxnSpPr>
          <p:spPr>
            <a:xfrm>
              <a:off x="3324224" y="2621924"/>
              <a:ext cx="530804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reeform 18">
              <a:extLst>
                <a:ext uri="{FF2B5EF4-FFF2-40B4-BE49-F238E27FC236}">
                  <a16:creationId xmlns:a16="http://schemas.microsoft.com/office/drawing/2014/main" id="{04E3F92D-246C-58AF-90A0-D39F65883E2B}"/>
                </a:ext>
              </a:extLst>
            </p:cNvPr>
            <p:cNvSpPr>
              <a:spLocks noEditPoints="1"/>
            </p:cNvSpPr>
            <p:nvPr/>
          </p:nvSpPr>
          <p:spPr bwMode="auto">
            <a:xfrm>
              <a:off x="3349872" y="2081973"/>
              <a:ext cx="306812" cy="309514"/>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43 w 96"/>
                <a:gd name="T19" fmla="*/ 55 h 96"/>
                <a:gd name="T20" fmla="*/ 23 w 96"/>
                <a:gd name="T21" fmla="*/ 75 h 96"/>
                <a:gd name="T22" fmla="*/ 22 w 96"/>
                <a:gd name="T23" fmla="*/ 76 h 96"/>
                <a:gd name="T24" fmla="*/ 21 w 96"/>
                <a:gd name="T25" fmla="*/ 75 h 96"/>
                <a:gd name="T26" fmla="*/ 13 w 96"/>
                <a:gd name="T27" fmla="*/ 67 h 96"/>
                <a:gd name="T28" fmla="*/ 13 w 96"/>
                <a:gd name="T29" fmla="*/ 65 h 96"/>
                <a:gd name="T30" fmla="*/ 15 w 96"/>
                <a:gd name="T31" fmla="*/ 65 h 96"/>
                <a:gd name="T32" fmla="*/ 22 w 96"/>
                <a:gd name="T33" fmla="*/ 71 h 96"/>
                <a:gd name="T34" fmla="*/ 41 w 96"/>
                <a:gd name="T35" fmla="*/ 53 h 96"/>
                <a:gd name="T36" fmla="*/ 43 w 96"/>
                <a:gd name="T37" fmla="*/ 53 h 96"/>
                <a:gd name="T38" fmla="*/ 43 w 96"/>
                <a:gd name="T39" fmla="*/ 55 h 96"/>
                <a:gd name="T40" fmla="*/ 43 w 96"/>
                <a:gd name="T41" fmla="*/ 17 h 96"/>
                <a:gd name="T42" fmla="*/ 23 w 96"/>
                <a:gd name="T43" fmla="*/ 37 h 96"/>
                <a:gd name="T44" fmla="*/ 22 w 96"/>
                <a:gd name="T45" fmla="*/ 38 h 96"/>
                <a:gd name="T46" fmla="*/ 21 w 96"/>
                <a:gd name="T47" fmla="*/ 37 h 96"/>
                <a:gd name="T48" fmla="*/ 13 w 96"/>
                <a:gd name="T49" fmla="*/ 29 h 96"/>
                <a:gd name="T50" fmla="*/ 13 w 96"/>
                <a:gd name="T51" fmla="*/ 27 h 96"/>
                <a:gd name="T52" fmla="*/ 15 w 96"/>
                <a:gd name="T53" fmla="*/ 27 h 96"/>
                <a:gd name="T54" fmla="*/ 22 w 96"/>
                <a:gd name="T55" fmla="*/ 33 h 96"/>
                <a:gd name="T56" fmla="*/ 41 w 96"/>
                <a:gd name="T57" fmla="*/ 15 h 96"/>
                <a:gd name="T58" fmla="*/ 43 w 96"/>
                <a:gd name="T59" fmla="*/ 15 h 96"/>
                <a:gd name="T60" fmla="*/ 43 w 96"/>
                <a:gd name="T61" fmla="*/ 17 h 96"/>
                <a:gd name="T62" fmla="*/ 82 w 96"/>
                <a:gd name="T63" fmla="*/ 72 h 96"/>
                <a:gd name="T64" fmla="*/ 50 w 96"/>
                <a:gd name="T65" fmla="*/ 72 h 96"/>
                <a:gd name="T66" fmla="*/ 48 w 96"/>
                <a:gd name="T67" fmla="*/ 70 h 96"/>
                <a:gd name="T68" fmla="*/ 50 w 96"/>
                <a:gd name="T69" fmla="*/ 68 h 96"/>
                <a:gd name="T70" fmla="*/ 82 w 96"/>
                <a:gd name="T71" fmla="*/ 68 h 96"/>
                <a:gd name="T72" fmla="*/ 84 w 96"/>
                <a:gd name="T73" fmla="*/ 70 h 96"/>
                <a:gd name="T74" fmla="*/ 82 w 96"/>
                <a:gd name="T75" fmla="*/ 72 h 96"/>
                <a:gd name="T76" fmla="*/ 82 w 96"/>
                <a:gd name="T77" fmla="*/ 36 h 96"/>
                <a:gd name="T78" fmla="*/ 50 w 96"/>
                <a:gd name="T79" fmla="*/ 36 h 96"/>
                <a:gd name="T80" fmla="*/ 48 w 96"/>
                <a:gd name="T81" fmla="*/ 34 h 96"/>
                <a:gd name="T82" fmla="*/ 50 w 96"/>
                <a:gd name="T83" fmla="*/ 32 h 96"/>
                <a:gd name="T84" fmla="*/ 82 w 96"/>
                <a:gd name="T85" fmla="*/ 32 h 96"/>
                <a:gd name="T86" fmla="*/ 84 w 96"/>
                <a:gd name="T87" fmla="*/ 34 h 96"/>
                <a:gd name="T88" fmla="*/ 82 w 96"/>
                <a:gd name="T8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43" y="55"/>
                  </a:moveTo>
                  <a:cubicBezTo>
                    <a:pt x="23" y="75"/>
                    <a:pt x="23" y="75"/>
                    <a:pt x="23" y="75"/>
                  </a:cubicBezTo>
                  <a:cubicBezTo>
                    <a:pt x="23" y="76"/>
                    <a:pt x="23" y="76"/>
                    <a:pt x="22" y="76"/>
                  </a:cubicBezTo>
                  <a:cubicBezTo>
                    <a:pt x="21" y="76"/>
                    <a:pt x="21" y="76"/>
                    <a:pt x="21" y="75"/>
                  </a:cubicBezTo>
                  <a:cubicBezTo>
                    <a:pt x="13" y="67"/>
                    <a:pt x="13" y="67"/>
                    <a:pt x="13" y="67"/>
                  </a:cubicBezTo>
                  <a:cubicBezTo>
                    <a:pt x="12" y="67"/>
                    <a:pt x="12" y="65"/>
                    <a:pt x="13" y="65"/>
                  </a:cubicBezTo>
                  <a:cubicBezTo>
                    <a:pt x="13" y="64"/>
                    <a:pt x="15" y="64"/>
                    <a:pt x="15" y="65"/>
                  </a:cubicBezTo>
                  <a:cubicBezTo>
                    <a:pt x="22" y="71"/>
                    <a:pt x="22" y="71"/>
                    <a:pt x="22" y="71"/>
                  </a:cubicBezTo>
                  <a:cubicBezTo>
                    <a:pt x="41" y="53"/>
                    <a:pt x="41" y="53"/>
                    <a:pt x="41" y="53"/>
                  </a:cubicBezTo>
                  <a:cubicBezTo>
                    <a:pt x="41" y="52"/>
                    <a:pt x="43" y="52"/>
                    <a:pt x="43" y="53"/>
                  </a:cubicBezTo>
                  <a:cubicBezTo>
                    <a:pt x="44" y="53"/>
                    <a:pt x="44" y="55"/>
                    <a:pt x="43" y="55"/>
                  </a:cubicBezTo>
                  <a:close/>
                  <a:moveTo>
                    <a:pt x="43" y="17"/>
                  </a:moveTo>
                  <a:cubicBezTo>
                    <a:pt x="23" y="37"/>
                    <a:pt x="23" y="37"/>
                    <a:pt x="23" y="37"/>
                  </a:cubicBezTo>
                  <a:cubicBezTo>
                    <a:pt x="23" y="38"/>
                    <a:pt x="23" y="38"/>
                    <a:pt x="22" y="38"/>
                  </a:cubicBezTo>
                  <a:cubicBezTo>
                    <a:pt x="21" y="38"/>
                    <a:pt x="21" y="38"/>
                    <a:pt x="21" y="37"/>
                  </a:cubicBezTo>
                  <a:cubicBezTo>
                    <a:pt x="13" y="29"/>
                    <a:pt x="13" y="29"/>
                    <a:pt x="13" y="29"/>
                  </a:cubicBezTo>
                  <a:cubicBezTo>
                    <a:pt x="12" y="29"/>
                    <a:pt x="12" y="27"/>
                    <a:pt x="13" y="27"/>
                  </a:cubicBezTo>
                  <a:cubicBezTo>
                    <a:pt x="13" y="26"/>
                    <a:pt x="15" y="26"/>
                    <a:pt x="15" y="27"/>
                  </a:cubicBezTo>
                  <a:cubicBezTo>
                    <a:pt x="22" y="33"/>
                    <a:pt x="22" y="33"/>
                    <a:pt x="22" y="33"/>
                  </a:cubicBezTo>
                  <a:cubicBezTo>
                    <a:pt x="41" y="15"/>
                    <a:pt x="41" y="15"/>
                    <a:pt x="41" y="15"/>
                  </a:cubicBezTo>
                  <a:cubicBezTo>
                    <a:pt x="41" y="14"/>
                    <a:pt x="43" y="14"/>
                    <a:pt x="43" y="15"/>
                  </a:cubicBezTo>
                  <a:cubicBezTo>
                    <a:pt x="44" y="15"/>
                    <a:pt x="44" y="17"/>
                    <a:pt x="43" y="17"/>
                  </a:cubicBezTo>
                  <a:close/>
                  <a:moveTo>
                    <a:pt x="82" y="72"/>
                  </a:moveTo>
                  <a:cubicBezTo>
                    <a:pt x="50" y="72"/>
                    <a:pt x="50" y="72"/>
                    <a:pt x="50" y="72"/>
                  </a:cubicBezTo>
                  <a:cubicBezTo>
                    <a:pt x="49" y="72"/>
                    <a:pt x="48" y="71"/>
                    <a:pt x="48" y="70"/>
                  </a:cubicBezTo>
                  <a:cubicBezTo>
                    <a:pt x="48" y="69"/>
                    <a:pt x="49" y="68"/>
                    <a:pt x="50" y="68"/>
                  </a:cubicBezTo>
                  <a:cubicBezTo>
                    <a:pt x="82" y="68"/>
                    <a:pt x="82" y="68"/>
                    <a:pt x="82" y="68"/>
                  </a:cubicBezTo>
                  <a:cubicBezTo>
                    <a:pt x="83" y="68"/>
                    <a:pt x="84" y="69"/>
                    <a:pt x="84" y="70"/>
                  </a:cubicBezTo>
                  <a:cubicBezTo>
                    <a:pt x="84" y="71"/>
                    <a:pt x="83" y="72"/>
                    <a:pt x="82" y="72"/>
                  </a:cubicBezTo>
                  <a:close/>
                  <a:moveTo>
                    <a:pt x="82" y="36"/>
                  </a:moveTo>
                  <a:cubicBezTo>
                    <a:pt x="50" y="36"/>
                    <a:pt x="50" y="36"/>
                    <a:pt x="50" y="36"/>
                  </a:cubicBezTo>
                  <a:cubicBezTo>
                    <a:pt x="49" y="36"/>
                    <a:pt x="48" y="35"/>
                    <a:pt x="48" y="34"/>
                  </a:cubicBezTo>
                  <a:cubicBezTo>
                    <a:pt x="48" y="33"/>
                    <a:pt x="49" y="32"/>
                    <a:pt x="50" y="32"/>
                  </a:cubicBezTo>
                  <a:cubicBezTo>
                    <a:pt x="82" y="32"/>
                    <a:pt x="82" y="32"/>
                    <a:pt x="82" y="32"/>
                  </a:cubicBezTo>
                  <a:cubicBezTo>
                    <a:pt x="83" y="32"/>
                    <a:pt x="84" y="33"/>
                    <a:pt x="84" y="34"/>
                  </a:cubicBezTo>
                  <a:cubicBezTo>
                    <a:pt x="84" y="35"/>
                    <a:pt x="83" y="36"/>
                    <a:pt x="82"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4" name="Title 1">
              <a:extLst>
                <a:ext uri="{FF2B5EF4-FFF2-40B4-BE49-F238E27FC236}">
                  <a16:creationId xmlns:a16="http://schemas.microsoft.com/office/drawing/2014/main" id="{DC13518C-4035-AAA3-E72A-169F65EB1D17}"/>
                </a:ext>
              </a:extLst>
            </p:cNvPr>
            <p:cNvSpPr txBox="1">
              <a:spLocks/>
            </p:cNvSpPr>
            <p:nvPr/>
          </p:nvSpPr>
          <p:spPr>
            <a:xfrm>
              <a:off x="3791766" y="2123536"/>
              <a:ext cx="4694787"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600" dirty="0">
                  <a:latin typeface="Century Gothic" panose="020B0502020202020204" pitchFamily="34" charset="0"/>
                  <a:cs typeface="Segoe UI" panose="020B0502040204020203" pitchFamily="34" charset="0"/>
                </a:rPr>
                <a:t>Task2.1</a:t>
              </a:r>
              <a:r>
                <a:rPr lang="en-US" sz="1600" b="0" dirty="0">
                  <a:latin typeface="Century Gothic" panose="020B0502020202020204" pitchFamily="34" charset="0"/>
                  <a:cs typeface="Segoe UI" panose="020B0502040204020203" pitchFamily="34" charset="0"/>
                </a:rPr>
                <a:t> Which aptamers &amp; which biomarkers?</a:t>
              </a:r>
              <a:endParaRPr kumimoji="0" lang="en-US" sz="1600" b="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endParaRPr>
            </a:p>
          </p:txBody>
        </p:sp>
      </p:grpSp>
      <p:grpSp>
        <p:nvGrpSpPr>
          <p:cNvPr id="17" name="Group 16">
            <a:extLst>
              <a:ext uri="{FF2B5EF4-FFF2-40B4-BE49-F238E27FC236}">
                <a16:creationId xmlns:a16="http://schemas.microsoft.com/office/drawing/2014/main" id="{C04B07CC-A6FF-65F1-4A9C-5BFA65760DD9}"/>
              </a:ext>
            </a:extLst>
          </p:cNvPr>
          <p:cNvGrpSpPr/>
          <p:nvPr/>
        </p:nvGrpSpPr>
        <p:grpSpPr>
          <a:xfrm>
            <a:off x="4797216" y="2987269"/>
            <a:ext cx="5308048" cy="539951"/>
            <a:chOff x="3324224" y="2081973"/>
            <a:chExt cx="5308048" cy="539951"/>
          </a:xfrm>
        </p:grpSpPr>
        <p:cxnSp>
          <p:nvCxnSpPr>
            <p:cNvPr id="18" name="Straight Connector 17">
              <a:extLst>
                <a:ext uri="{FF2B5EF4-FFF2-40B4-BE49-F238E27FC236}">
                  <a16:creationId xmlns:a16="http://schemas.microsoft.com/office/drawing/2014/main" id="{917E3446-5835-7F0C-5487-FEBC4F8836EF}"/>
                </a:ext>
              </a:extLst>
            </p:cNvPr>
            <p:cNvCxnSpPr>
              <a:cxnSpLocks/>
            </p:cNvCxnSpPr>
            <p:nvPr/>
          </p:nvCxnSpPr>
          <p:spPr>
            <a:xfrm>
              <a:off x="3324224" y="2621924"/>
              <a:ext cx="530804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3564682E-276F-19F3-AD75-8DFC1FD906F3}"/>
                </a:ext>
              </a:extLst>
            </p:cNvPr>
            <p:cNvSpPr>
              <a:spLocks noEditPoints="1"/>
            </p:cNvSpPr>
            <p:nvPr/>
          </p:nvSpPr>
          <p:spPr bwMode="auto">
            <a:xfrm>
              <a:off x="3349872" y="2081973"/>
              <a:ext cx="306812" cy="309514"/>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43 w 96"/>
                <a:gd name="T19" fmla="*/ 55 h 96"/>
                <a:gd name="T20" fmla="*/ 23 w 96"/>
                <a:gd name="T21" fmla="*/ 75 h 96"/>
                <a:gd name="T22" fmla="*/ 22 w 96"/>
                <a:gd name="T23" fmla="*/ 76 h 96"/>
                <a:gd name="T24" fmla="*/ 21 w 96"/>
                <a:gd name="T25" fmla="*/ 75 h 96"/>
                <a:gd name="T26" fmla="*/ 13 w 96"/>
                <a:gd name="T27" fmla="*/ 67 h 96"/>
                <a:gd name="T28" fmla="*/ 13 w 96"/>
                <a:gd name="T29" fmla="*/ 65 h 96"/>
                <a:gd name="T30" fmla="*/ 15 w 96"/>
                <a:gd name="T31" fmla="*/ 65 h 96"/>
                <a:gd name="T32" fmla="*/ 22 w 96"/>
                <a:gd name="T33" fmla="*/ 71 h 96"/>
                <a:gd name="T34" fmla="*/ 41 w 96"/>
                <a:gd name="T35" fmla="*/ 53 h 96"/>
                <a:gd name="T36" fmla="*/ 43 w 96"/>
                <a:gd name="T37" fmla="*/ 53 h 96"/>
                <a:gd name="T38" fmla="*/ 43 w 96"/>
                <a:gd name="T39" fmla="*/ 55 h 96"/>
                <a:gd name="T40" fmla="*/ 43 w 96"/>
                <a:gd name="T41" fmla="*/ 17 h 96"/>
                <a:gd name="T42" fmla="*/ 23 w 96"/>
                <a:gd name="T43" fmla="*/ 37 h 96"/>
                <a:gd name="T44" fmla="*/ 22 w 96"/>
                <a:gd name="T45" fmla="*/ 38 h 96"/>
                <a:gd name="T46" fmla="*/ 21 w 96"/>
                <a:gd name="T47" fmla="*/ 37 h 96"/>
                <a:gd name="T48" fmla="*/ 13 w 96"/>
                <a:gd name="T49" fmla="*/ 29 h 96"/>
                <a:gd name="T50" fmla="*/ 13 w 96"/>
                <a:gd name="T51" fmla="*/ 27 h 96"/>
                <a:gd name="T52" fmla="*/ 15 w 96"/>
                <a:gd name="T53" fmla="*/ 27 h 96"/>
                <a:gd name="T54" fmla="*/ 22 w 96"/>
                <a:gd name="T55" fmla="*/ 33 h 96"/>
                <a:gd name="T56" fmla="*/ 41 w 96"/>
                <a:gd name="T57" fmla="*/ 15 h 96"/>
                <a:gd name="T58" fmla="*/ 43 w 96"/>
                <a:gd name="T59" fmla="*/ 15 h 96"/>
                <a:gd name="T60" fmla="*/ 43 w 96"/>
                <a:gd name="T61" fmla="*/ 17 h 96"/>
                <a:gd name="T62" fmla="*/ 82 w 96"/>
                <a:gd name="T63" fmla="*/ 72 h 96"/>
                <a:gd name="T64" fmla="*/ 50 w 96"/>
                <a:gd name="T65" fmla="*/ 72 h 96"/>
                <a:gd name="T66" fmla="*/ 48 w 96"/>
                <a:gd name="T67" fmla="*/ 70 h 96"/>
                <a:gd name="T68" fmla="*/ 50 w 96"/>
                <a:gd name="T69" fmla="*/ 68 h 96"/>
                <a:gd name="T70" fmla="*/ 82 w 96"/>
                <a:gd name="T71" fmla="*/ 68 h 96"/>
                <a:gd name="T72" fmla="*/ 84 w 96"/>
                <a:gd name="T73" fmla="*/ 70 h 96"/>
                <a:gd name="T74" fmla="*/ 82 w 96"/>
                <a:gd name="T75" fmla="*/ 72 h 96"/>
                <a:gd name="T76" fmla="*/ 82 w 96"/>
                <a:gd name="T77" fmla="*/ 36 h 96"/>
                <a:gd name="T78" fmla="*/ 50 w 96"/>
                <a:gd name="T79" fmla="*/ 36 h 96"/>
                <a:gd name="T80" fmla="*/ 48 w 96"/>
                <a:gd name="T81" fmla="*/ 34 h 96"/>
                <a:gd name="T82" fmla="*/ 50 w 96"/>
                <a:gd name="T83" fmla="*/ 32 h 96"/>
                <a:gd name="T84" fmla="*/ 82 w 96"/>
                <a:gd name="T85" fmla="*/ 32 h 96"/>
                <a:gd name="T86" fmla="*/ 84 w 96"/>
                <a:gd name="T87" fmla="*/ 34 h 96"/>
                <a:gd name="T88" fmla="*/ 82 w 96"/>
                <a:gd name="T8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43" y="55"/>
                  </a:moveTo>
                  <a:cubicBezTo>
                    <a:pt x="23" y="75"/>
                    <a:pt x="23" y="75"/>
                    <a:pt x="23" y="75"/>
                  </a:cubicBezTo>
                  <a:cubicBezTo>
                    <a:pt x="23" y="76"/>
                    <a:pt x="23" y="76"/>
                    <a:pt x="22" y="76"/>
                  </a:cubicBezTo>
                  <a:cubicBezTo>
                    <a:pt x="21" y="76"/>
                    <a:pt x="21" y="76"/>
                    <a:pt x="21" y="75"/>
                  </a:cubicBezTo>
                  <a:cubicBezTo>
                    <a:pt x="13" y="67"/>
                    <a:pt x="13" y="67"/>
                    <a:pt x="13" y="67"/>
                  </a:cubicBezTo>
                  <a:cubicBezTo>
                    <a:pt x="12" y="67"/>
                    <a:pt x="12" y="65"/>
                    <a:pt x="13" y="65"/>
                  </a:cubicBezTo>
                  <a:cubicBezTo>
                    <a:pt x="13" y="64"/>
                    <a:pt x="15" y="64"/>
                    <a:pt x="15" y="65"/>
                  </a:cubicBezTo>
                  <a:cubicBezTo>
                    <a:pt x="22" y="71"/>
                    <a:pt x="22" y="71"/>
                    <a:pt x="22" y="71"/>
                  </a:cubicBezTo>
                  <a:cubicBezTo>
                    <a:pt x="41" y="53"/>
                    <a:pt x="41" y="53"/>
                    <a:pt x="41" y="53"/>
                  </a:cubicBezTo>
                  <a:cubicBezTo>
                    <a:pt x="41" y="52"/>
                    <a:pt x="43" y="52"/>
                    <a:pt x="43" y="53"/>
                  </a:cubicBezTo>
                  <a:cubicBezTo>
                    <a:pt x="44" y="53"/>
                    <a:pt x="44" y="55"/>
                    <a:pt x="43" y="55"/>
                  </a:cubicBezTo>
                  <a:close/>
                  <a:moveTo>
                    <a:pt x="43" y="17"/>
                  </a:moveTo>
                  <a:cubicBezTo>
                    <a:pt x="23" y="37"/>
                    <a:pt x="23" y="37"/>
                    <a:pt x="23" y="37"/>
                  </a:cubicBezTo>
                  <a:cubicBezTo>
                    <a:pt x="23" y="38"/>
                    <a:pt x="23" y="38"/>
                    <a:pt x="22" y="38"/>
                  </a:cubicBezTo>
                  <a:cubicBezTo>
                    <a:pt x="21" y="38"/>
                    <a:pt x="21" y="38"/>
                    <a:pt x="21" y="37"/>
                  </a:cubicBezTo>
                  <a:cubicBezTo>
                    <a:pt x="13" y="29"/>
                    <a:pt x="13" y="29"/>
                    <a:pt x="13" y="29"/>
                  </a:cubicBezTo>
                  <a:cubicBezTo>
                    <a:pt x="12" y="29"/>
                    <a:pt x="12" y="27"/>
                    <a:pt x="13" y="27"/>
                  </a:cubicBezTo>
                  <a:cubicBezTo>
                    <a:pt x="13" y="26"/>
                    <a:pt x="15" y="26"/>
                    <a:pt x="15" y="27"/>
                  </a:cubicBezTo>
                  <a:cubicBezTo>
                    <a:pt x="22" y="33"/>
                    <a:pt x="22" y="33"/>
                    <a:pt x="22" y="33"/>
                  </a:cubicBezTo>
                  <a:cubicBezTo>
                    <a:pt x="41" y="15"/>
                    <a:pt x="41" y="15"/>
                    <a:pt x="41" y="15"/>
                  </a:cubicBezTo>
                  <a:cubicBezTo>
                    <a:pt x="41" y="14"/>
                    <a:pt x="43" y="14"/>
                    <a:pt x="43" y="15"/>
                  </a:cubicBezTo>
                  <a:cubicBezTo>
                    <a:pt x="44" y="15"/>
                    <a:pt x="44" y="17"/>
                    <a:pt x="43" y="17"/>
                  </a:cubicBezTo>
                  <a:close/>
                  <a:moveTo>
                    <a:pt x="82" y="72"/>
                  </a:moveTo>
                  <a:cubicBezTo>
                    <a:pt x="50" y="72"/>
                    <a:pt x="50" y="72"/>
                    <a:pt x="50" y="72"/>
                  </a:cubicBezTo>
                  <a:cubicBezTo>
                    <a:pt x="49" y="72"/>
                    <a:pt x="48" y="71"/>
                    <a:pt x="48" y="70"/>
                  </a:cubicBezTo>
                  <a:cubicBezTo>
                    <a:pt x="48" y="69"/>
                    <a:pt x="49" y="68"/>
                    <a:pt x="50" y="68"/>
                  </a:cubicBezTo>
                  <a:cubicBezTo>
                    <a:pt x="82" y="68"/>
                    <a:pt x="82" y="68"/>
                    <a:pt x="82" y="68"/>
                  </a:cubicBezTo>
                  <a:cubicBezTo>
                    <a:pt x="83" y="68"/>
                    <a:pt x="84" y="69"/>
                    <a:pt x="84" y="70"/>
                  </a:cubicBezTo>
                  <a:cubicBezTo>
                    <a:pt x="84" y="71"/>
                    <a:pt x="83" y="72"/>
                    <a:pt x="82" y="72"/>
                  </a:cubicBezTo>
                  <a:close/>
                  <a:moveTo>
                    <a:pt x="82" y="36"/>
                  </a:moveTo>
                  <a:cubicBezTo>
                    <a:pt x="50" y="36"/>
                    <a:pt x="50" y="36"/>
                    <a:pt x="50" y="36"/>
                  </a:cubicBezTo>
                  <a:cubicBezTo>
                    <a:pt x="49" y="36"/>
                    <a:pt x="48" y="35"/>
                    <a:pt x="48" y="34"/>
                  </a:cubicBezTo>
                  <a:cubicBezTo>
                    <a:pt x="48" y="33"/>
                    <a:pt x="49" y="32"/>
                    <a:pt x="50" y="32"/>
                  </a:cubicBezTo>
                  <a:cubicBezTo>
                    <a:pt x="82" y="32"/>
                    <a:pt x="82" y="32"/>
                    <a:pt x="82" y="32"/>
                  </a:cubicBezTo>
                  <a:cubicBezTo>
                    <a:pt x="83" y="32"/>
                    <a:pt x="84" y="33"/>
                    <a:pt x="84" y="34"/>
                  </a:cubicBezTo>
                  <a:cubicBezTo>
                    <a:pt x="84" y="35"/>
                    <a:pt x="83" y="36"/>
                    <a:pt x="82"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0" name="Title 1">
              <a:extLst>
                <a:ext uri="{FF2B5EF4-FFF2-40B4-BE49-F238E27FC236}">
                  <a16:creationId xmlns:a16="http://schemas.microsoft.com/office/drawing/2014/main" id="{3950B6D1-F5DF-0E64-19A9-462A12137AC7}"/>
                </a:ext>
              </a:extLst>
            </p:cNvPr>
            <p:cNvSpPr txBox="1">
              <a:spLocks/>
            </p:cNvSpPr>
            <p:nvPr/>
          </p:nvSpPr>
          <p:spPr>
            <a:xfrm>
              <a:off x="3791767" y="2124364"/>
              <a:ext cx="3689688" cy="21994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Task2.2</a:t>
              </a:r>
              <a:r>
                <a:rPr kumimoji="0" lang="en-US" sz="1600" b="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 Selection rules &amp; Validation</a:t>
              </a:r>
            </a:p>
          </p:txBody>
        </p:sp>
      </p:grpSp>
      <p:grpSp>
        <p:nvGrpSpPr>
          <p:cNvPr id="21" name="Group 20">
            <a:extLst>
              <a:ext uri="{FF2B5EF4-FFF2-40B4-BE49-F238E27FC236}">
                <a16:creationId xmlns:a16="http://schemas.microsoft.com/office/drawing/2014/main" id="{8E052BEC-76C8-99BB-277D-8C72F413FC85}"/>
              </a:ext>
            </a:extLst>
          </p:cNvPr>
          <p:cNvGrpSpPr/>
          <p:nvPr/>
        </p:nvGrpSpPr>
        <p:grpSpPr>
          <a:xfrm>
            <a:off x="4822864" y="3829361"/>
            <a:ext cx="5308048" cy="539951"/>
            <a:chOff x="3324224" y="2081973"/>
            <a:chExt cx="5308048" cy="539951"/>
          </a:xfrm>
        </p:grpSpPr>
        <p:cxnSp>
          <p:nvCxnSpPr>
            <p:cNvPr id="22" name="Straight Connector 21">
              <a:extLst>
                <a:ext uri="{FF2B5EF4-FFF2-40B4-BE49-F238E27FC236}">
                  <a16:creationId xmlns:a16="http://schemas.microsoft.com/office/drawing/2014/main" id="{C3DD823E-6F7D-FEB1-B614-469C44E18537}"/>
                </a:ext>
              </a:extLst>
            </p:cNvPr>
            <p:cNvCxnSpPr>
              <a:cxnSpLocks/>
            </p:cNvCxnSpPr>
            <p:nvPr/>
          </p:nvCxnSpPr>
          <p:spPr>
            <a:xfrm>
              <a:off x="3324224" y="2621924"/>
              <a:ext cx="530804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18">
              <a:extLst>
                <a:ext uri="{FF2B5EF4-FFF2-40B4-BE49-F238E27FC236}">
                  <a16:creationId xmlns:a16="http://schemas.microsoft.com/office/drawing/2014/main" id="{3EF45BFE-BF76-38AF-A2E5-472253C58729}"/>
                </a:ext>
              </a:extLst>
            </p:cNvPr>
            <p:cNvSpPr>
              <a:spLocks noEditPoints="1"/>
            </p:cNvSpPr>
            <p:nvPr/>
          </p:nvSpPr>
          <p:spPr bwMode="auto">
            <a:xfrm>
              <a:off x="3349872" y="2081973"/>
              <a:ext cx="306812" cy="309514"/>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43 w 96"/>
                <a:gd name="T19" fmla="*/ 55 h 96"/>
                <a:gd name="T20" fmla="*/ 23 w 96"/>
                <a:gd name="T21" fmla="*/ 75 h 96"/>
                <a:gd name="T22" fmla="*/ 22 w 96"/>
                <a:gd name="T23" fmla="*/ 76 h 96"/>
                <a:gd name="T24" fmla="*/ 21 w 96"/>
                <a:gd name="T25" fmla="*/ 75 h 96"/>
                <a:gd name="T26" fmla="*/ 13 w 96"/>
                <a:gd name="T27" fmla="*/ 67 h 96"/>
                <a:gd name="T28" fmla="*/ 13 w 96"/>
                <a:gd name="T29" fmla="*/ 65 h 96"/>
                <a:gd name="T30" fmla="*/ 15 w 96"/>
                <a:gd name="T31" fmla="*/ 65 h 96"/>
                <a:gd name="T32" fmla="*/ 22 w 96"/>
                <a:gd name="T33" fmla="*/ 71 h 96"/>
                <a:gd name="T34" fmla="*/ 41 w 96"/>
                <a:gd name="T35" fmla="*/ 53 h 96"/>
                <a:gd name="T36" fmla="*/ 43 w 96"/>
                <a:gd name="T37" fmla="*/ 53 h 96"/>
                <a:gd name="T38" fmla="*/ 43 w 96"/>
                <a:gd name="T39" fmla="*/ 55 h 96"/>
                <a:gd name="T40" fmla="*/ 43 w 96"/>
                <a:gd name="T41" fmla="*/ 17 h 96"/>
                <a:gd name="T42" fmla="*/ 23 w 96"/>
                <a:gd name="T43" fmla="*/ 37 h 96"/>
                <a:gd name="T44" fmla="*/ 22 w 96"/>
                <a:gd name="T45" fmla="*/ 38 h 96"/>
                <a:gd name="T46" fmla="*/ 21 w 96"/>
                <a:gd name="T47" fmla="*/ 37 h 96"/>
                <a:gd name="T48" fmla="*/ 13 w 96"/>
                <a:gd name="T49" fmla="*/ 29 h 96"/>
                <a:gd name="T50" fmla="*/ 13 w 96"/>
                <a:gd name="T51" fmla="*/ 27 h 96"/>
                <a:gd name="T52" fmla="*/ 15 w 96"/>
                <a:gd name="T53" fmla="*/ 27 h 96"/>
                <a:gd name="T54" fmla="*/ 22 w 96"/>
                <a:gd name="T55" fmla="*/ 33 h 96"/>
                <a:gd name="T56" fmla="*/ 41 w 96"/>
                <a:gd name="T57" fmla="*/ 15 h 96"/>
                <a:gd name="T58" fmla="*/ 43 w 96"/>
                <a:gd name="T59" fmla="*/ 15 h 96"/>
                <a:gd name="T60" fmla="*/ 43 w 96"/>
                <a:gd name="T61" fmla="*/ 17 h 96"/>
                <a:gd name="T62" fmla="*/ 82 w 96"/>
                <a:gd name="T63" fmla="*/ 72 h 96"/>
                <a:gd name="T64" fmla="*/ 50 w 96"/>
                <a:gd name="T65" fmla="*/ 72 h 96"/>
                <a:gd name="T66" fmla="*/ 48 w 96"/>
                <a:gd name="T67" fmla="*/ 70 h 96"/>
                <a:gd name="T68" fmla="*/ 50 w 96"/>
                <a:gd name="T69" fmla="*/ 68 h 96"/>
                <a:gd name="T70" fmla="*/ 82 w 96"/>
                <a:gd name="T71" fmla="*/ 68 h 96"/>
                <a:gd name="T72" fmla="*/ 84 w 96"/>
                <a:gd name="T73" fmla="*/ 70 h 96"/>
                <a:gd name="T74" fmla="*/ 82 w 96"/>
                <a:gd name="T75" fmla="*/ 72 h 96"/>
                <a:gd name="T76" fmla="*/ 82 w 96"/>
                <a:gd name="T77" fmla="*/ 36 h 96"/>
                <a:gd name="T78" fmla="*/ 50 w 96"/>
                <a:gd name="T79" fmla="*/ 36 h 96"/>
                <a:gd name="T80" fmla="*/ 48 w 96"/>
                <a:gd name="T81" fmla="*/ 34 h 96"/>
                <a:gd name="T82" fmla="*/ 50 w 96"/>
                <a:gd name="T83" fmla="*/ 32 h 96"/>
                <a:gd name="T84" fmla="*/ 82 w 96"/>
                <a:gd name="T85" fmla="*/ 32 h 96"/>
                <a:gd name="T86" fmla="*/ 84 w 96"/>
                <a:gd name="T87" fmla="*/ 34 h 96"/>
                <a:gd name="T88" fmla="*/ 82 w 96"/>
                <a:gd name="T8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43" y="55"/>
                  </a:moveTo>
                  <a:cubicBezTo>
                    <a:pt x="23" y="75"/>
                    <a:pt x="23" y="75"/>
                    <a:pt x="23" y="75"/>
                  </a:cubicBezTo>
                  <a:cubicBezTo>
                    <a:pt x="23" y="76"/>
                    <a:pt x="23" y="76"/>
                    <a:pt x="22" y="76"/>
                  </a:cubicBezTo>
                  <a:cubicBezTo>
                    <a:pt x="21" y="76"/>
                    <a:pt x="21" y="76"/>
                    <a:pt x="21" y="75"/>
                  </a:cubicBezTo>
                  <a:cubicBezTo>
                    <a:pt x="13" y="67"/>
                    <a:pt x="13" y="67"/>
                    <a:pt x="13" y="67"/>
                  </a:cubicBezTo>
                  <a:cubicBezTo>
                    <a:pt x="12" y="67"/>
                    <a:pt x="12" y="65"/>
                    <a:pt x="13" y="65"/>
                  </a:cubicBezTo>
                  <a:cubicBezTo>
                    <a:pt x="13" y="64"/>
                    <a:pt x="15" y="64"/>
                    <a:pt x="15" y="65"/>
                  </a:cubicBezTo>
                  <a:cubicBezTo>
                    <a:pt x="22" y="71"/>
                    <a:pt x="22" y="71"/>
                    <a:pt x="22" y="71"/>
                  </a:cubicBezTo>
                  <a:cubicBezTo>
                    <a:pt x="41" y="53"/>
                    <a:pt x="41" y="53"/>
                    <a:pt x="41" y="53"/>
                  </a:cubicBezTo>
                  <a:cubicBezTo>
                    <a:pt x="41" y="52"/>
                    <a:pt x="43" y="52"/>
                    <a:pt x="43" y="53"/>
                  </a:cubicBezTo>
                  <a:cubicBezTo>
                    <a:pt x="44" y="53"/>
                    <a:pt x="44" y="55"/>
                    <a:pt x="43" y="55"/>
                  </a:cubicBezTo>
                  <a:close/>
                  <a:moveTo>
                    <a:pt x="43" y="17"/>
                  </a:moveTo>
                  <a:cubicBezTo>
                    <a:pt x="23" y="37"/>
                    <a:pt x="23" y="37"/>
                    <a:pt x="23" y="37"/>
                  </a:cubicBezTo>
                  <a:cubicBezTo>
                    <a:pt x="23" y="38"/>
                    <a:pt x="23" y="38"/>
                    <a:pt x="22" y="38"/>
                  </a:cubicBezTo>
                  <a:cubicBezTo>
                    <a:pt x="21" y="38"/>
                    <a:pt x="21" y="38"/>
                    <a:pt x="21" y="37"/>
                  </a:cubicBezTo>
                  <a:cubicBezTo>
                    <a:pt x="13" y="29"/>
                    <a:pt x="13" y="29"/>
                    <a:pt x="13" y="29"/>
                  </a:cubicBezTo>
                  <a:cubicBezTo>
                    <a:pt x="12" y="29"/>
                    <a:pt x="12" y="27"/>
                    <a:pt x="13" y="27"/>
                  </a:cubicBezTo>
                  <a:cubicBezTo>
                    <a:pt x="13" y="26"/>
                    <a:pt x="15" y="26"/>
                    <a:pt x="15" y="27"/>
                  </a:cubicBezTo>
                  <a:cubicBezTo>
                    <a:pt x="22" y="33"/>
                    <a:pt x="22" y="33"/>
                    <a:pt x="22" y="33"/>
                  </a:cubicBezTo>
                  <a:cubicBezTo>
                    <a:pt x="41" y="15"/>
                    <a:pt x="41" y="15"/>
                    <a:pt x="41" y="15"/>
                  </a:cubicBezTo>
                  <a:cubicBezTo>
                    <a:pt x="41" y="14"/>
                    <a:pt x="43" y="14"/>
                    <a:pt x="43" y="15"/>
                  </a:cubicBezTo>
                  <a:cubicBezTo>
                    <a:pt x="44" y="15"/>
                    <a:pt x="44" y="17"/>
                    <a:pt x="43" y="17"/>
                  </a:cubicBezTo>
                  <a:close/>
                  <a:moveTo>
                    <a:pt x="82" y="72"/>
                  </a:moveTo>
                  <a:cubicBezTo>
                    <a:pt x="50" y="72"/>
                    <a:pt x="50" y="72"/>
                    <a:pt x="50" y="72"/>
                  </a:cubicBezTo>
                  <a:cubicBezTo>
                    <a:pt x="49" y="72"/>
                    <a:pt x="48" y="71"/>
                    <a:pt x="48" y="70"/>
                  </a:cubicBezTo>
                  <a:cubicBezTo>
                    <a:pt x="48" y="69"/>
                    <a:pt x="49" y="68"/>
                    <a:pt x="50" y="68"/>
                  </a:cubicBezTo>
                  <a:cubicBezTo>
                    <a:pt x="82" y="68"/>
                    <a:pt x="82" y="68"/>
                    <a:pt x="82" y="68"/>
                  </a:cubicBezTo>
                  <a:cubicBezTo>
                    <a:pt x="83" y="68"/>
                    <a:pt x="84" y="69"/>
                    <a:pt x="84" y="70"/>
                  </a:cubicBezTo>
                  <a:cubicBezTo>
                    <a:pt x="84" y="71"/>
                    <a:pt x="83" y="72"/>
                    <a:pt x="82" y="72"/>
                  </a:cubicBezTo>
                  <a:close/>
                  <a:moveTo>
                    <a:pt x="82" y="36"/>
                  </a:moveTo>
                  <a:cubicBezTo>
                    <a:pt x="50" y="36"/>
                    <a:pt x="50" y="36"/>
                    <a:pt x="50" y="36"/>
                  </a:cubicBezTo>
                  <a:cubicBezTo>
                    <a:pt x="49" y="36"/>
                    <a:pt x="48" y="35"/>
                    <a:pt x="48" y="34"/>
                  </a:cubicBezTo>
                  <a:cubicBezTo>
                    <a:pt x="48" y="33"/>
                    <a:pt x="49" y="32"/>
                    <a:pt x="50" y="32"/>
                  </a:cubicBezTo>
                  <a:cubicBezTo>
                    <a:pt x="82" y="32"/>
                    <a:pt x="82" y="32"/>
                    <a:pt x="82" y="32"/>
                  </a:cubicBezTo>
                  <a:cubicBezTo>
                    <a:pt x="83" y="32"/>
                    <a:pt x="84" y="33"/>
                    <a:pt x="84" y="34"/>
                  </a:cubicBezTo>
                  <a:cubicBezTo>
                    <a:pt x="84" y="35"/>
                    <a:pt x="83" y="36"/>
                    <a:pt x="82"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4" name="Title 1">
              <a:extLst>
                <a:ext uri="{FF2B5EF4-FFF2-40B4-BE49-F238E27FC236}">
                  <a16:creationId xmlns:a16="http://schemas.microsoft.com/office/drawing/2014/main" id="{DC4DD707-1796-F4A0-EE79-E60D9FEF00E7}"/>
                </a:ext>
              </a:extLst>
            </p:cNvPr>
            <p:cNvSpPr txBox="1">
              <a:spLocks/>
            </p:cNvSpPr>
            <p:nvPr/>
          </p:nvSpPr>
          <p:spPr>
            <a:xfrm>
              <a:off x="3791767" y="2123536"/>
              <a:ext cx="4669138"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Task2.3 </a:t>
              </a:r>
              <a:r>
                <a:rPr kumimoji="0" lang="en-US" sz="1600" b="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MNPs immobilization with aptamers</a:t>
              </a:r>
            </a:p>
          </p:txBody>
        </p:sp>
      </p:grpSp>
      <p:grpSp>
        <p:nvGrpSpPr>
          <p:cNvPr id="25" name="Group 24">
            <a:extLst>
              <a:ext uri="{FF2B5EF4-FFF2-40B4-BE49-F238E27FC236}">
                <a16:creationId xmlns:a16="http://schemas.microsoft.com/office/drawing/2014/main" id="{6909F934-526E-389B-C14A-320EFCA73478}"/>
              </a:ext>
            </a:extLst>
          </p:cNvPr>
          <p:cNvGrpSpPr/>
          <p:nvPr/>
        </p:nvGrpSpPr>
        <p:grpSpPr>
          <a:xfrm>
            <a:off x="4858656" y="4646930"/>
            <a:ext cx="5775590" cy="539951"/>
            <a:chOff x="3324224" y="2081973"/>
            <a:chExt cx="5775590" cy="539951"/>
          </a:xfrm>
        </p:grpSpPr>
        <p:cxnSp>
          <p:nvCxnSpPr>
            <p:cNvPr id="26" name="Straight Connector 25">
              <a:extLst>
                <a:ext uri="{FF2B5EF4-FFF2-40B4-BE49-F238E27FC236}">
                  <a16:creationId xmlns:a16="http://schemas.microsoft.com/office/drawing/2014/main" id="{B792CA9D-350D-0612-B5F1-6DF4ADA34A10}"/>
                </a:ext>
              </a:extLst>
            </p:cNvPr>
            <p:cNvCxnSpPr>
              <a:cxnSpLocks/>
            </p:cNvCxnSpPr>
            <p:nvPr/>
          </p:nvCxnSpPr>
          <p:spPr>
            <a:xfrm>
              <a:off x="3324224" y="2621924"/>
              <a:ext cx="530804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Freeform 18">
              <a:extLst>
                <a:ext uri="{FF2B5EF4-FFF2-40B4-BE49-F238E27FC236}">
                  <a16:creationId xmlns:a16="http://schemas.microsoft.com/office/drawing/2014/main" id="{13A8E1E4-6957-3A66-FACB-4F44E7F6A9DD}"/>
                </a:ext>
              </a:extLst>
            </p:cNvPr>
            <p:cNvSpPr>
              <a:spLocks noEditPoints="1"/>
            </p:cNvSpPr>
            <p:nvPr/>
          </p:nvSpPr>
          <p:spPr bwMode="auto">
            <a:xfrm>
              <a:off x="3349872" y="2081973"/>
              <a:ext cx="306812" cy="309514"/>
            </a:xfrm>
            <a:custGeom>
              <a:avLst/>
              <a:gdLst>
                <a:gd name="T0" fmla="*/ 94 w 96"/>
                <a:gd name="T1" fmla="*/ 0 h 96"/>
                <a:gd name="T2" fmla="*/ 2 w 96"/>
                <a:gd name="T3" fmla="*/ 0 h 96"/>
                <a:gd name="T4" fmla="*/ 0 w 96"/>
                <a:gd name="T5" fmla="*/ 2 h 96"/>
                <a:gd name="T6" fmla="*/ 0 w 96"/>
                <a:gd name="T7" fmla="*/ 94 h 96"/>
                <a:gd name="T8" fmla="*/ 2 w 96"/>
                <a:gd name="T9" fmla="*/ 96 h 96"/>
                <a:gd name="T10" fmla="*/ 94 w 96"/>
                <a:gd name="T11" fmla="*/ 96 h 96"/>
                <a:gd name="T12" fmla="*/ 96 w 96"/>
                <a:gd name="T13" fmla="*/ 94 h 96"/>
                <a:gd name="T14" fmla="*/ 96 w 96"/>
                <a:gd name="T15" fmla="*/ 2 h 96"/>
                <a:gd name="T16" fmla="*/ 94 w 96"/>
                <a:gd name="T17" fmla="*/ 0 h 96"/>
                <a:gd name="T18" fmla="*/ 43 w 96"/>
                <a:gd name="T19" fmla="*/ 55 h 96"/>
                <a:gd name="T20" fmla="*/ 23 w 96"/>
                <a:gd name="T21" fmla="*/ 75 h 96"/>
                <a:gd name="T22" fmla="*/ 22 w 96"/>
                <a:gd name="T23" fmla="*/ 76 h 96"/>
                <a:gd name="T24" fmla="*/ 21 w 96"/>
                <a:gd name="T25" fmla="*/ 75 h 96"/>
                <a:gd name="T26" fmla="*/ 13 w 96"/>
                <a:gd name="T27" fmla="*/ 67 h 96"/>
                <a:gd name="T28" fmla="*/ 13 w 96"/>
                <a:gd name="T29" fmla="*/ 65 h 96"/>
                <a:gd name="T30" fmla="*/ 15 w 96"/>
                <a:gd name="T31" fmla="*/ 65 h 96"/>
                <a:gd name="T32" fmla="*/ 22 w 96"/>
                <a:gd name="T33" fmla="*/ 71 h 96"/>
                <a:gd name="T34" fmla="*/ 41 w 96"/>
                <a:gd name="T35" fmla="*/ 53 h 96"/>
                <a:gd name="T36" fmla="*/ 43 w 96"/>
                <a:gd name="T37" fmla="*/ 53 h 96"/>
                <a:gd name="T38" fmla="*/ 43 w 96"/>
                <a:gd name="T39" fmla="*/ 55 h 96"/>
                <a:gd name="T40" fmla="*/ 43 w 96"/>
                <a:gd name="T41" fmla="*/ 17 h 96"/>
                <a:gd name="T42" fmla="*/ 23 w 96"/>
                <a:gd name="T43" fmla="*/ 37 h 96"/>
                <a:gd name="T44" fmla="*/ 22 w 96"/>
                <a:gd name="T45" fmla="*/ 38 h 96"/>
                <a:gd name="T46" fmla="*/ 21 w 96"/>
                <a:gd name="T47" fmla="*/ 37 h 96"/>
                <a:gd name="T48" fmla="*/ 13 w 96"/>
                <a:gd name="T49" fmla="*/ 29 h 96"/>
                <a:gd name="T50" fmla="*/ 13 w 96"/>
                <a:gd name="T51" fmla="*/ 27 h 96"/>
                <a:gd name="T52" fmla="*/ 15 w 96"/>
                <a:gd name="T53" fmla="*/ 27 h 96"/>
                <a:gd name="T54" fmla="*/ 22 w 96"/>
                <a:gd name="T55" fmla="*/ 33 h 96"/>
                <a:gd name="T56" fmla="*/ 41 w 96"/>
                <a:gd name="T57" fmla="*/ 15 h 96"/>
                <a:gd name="T58" fmla="*/ 43 w 96"/>
                <a:gd name="T59" fmla="*/ 15 h 96"/>
                <a:gd name="T60" fmla="*/ 43 w 96"/>
                <a:gd name="T61" fmla="*/ 17 h 96"/>
                <a:gd name="T62" fmla="*/ 82 w 96"/>
                <a:gd name="T63" fmla="*/ 72 h 96"/>
                <a:gd name="T64" fmla="*/ 50 w 96"/>
                <a:gd name="T65" fmla="*/ 72 h 96"/>
                <a:gd name="T66" fmla="*/ 48 w 96"/>
                <a:gd name="T67" fmla="*/ 70 h 96"/>
                <a:gd name="T68" fmla="*/ 50 w 96"/>
                <a:gd name="T69" fmla="*/ 68 h 96"/>
                <a:gd name="T70" fmla="*/ 82 w 96"/>
                <a:gd name="T71" fmla="*/ 68 h 96"/>
                <a:gd name="T72" fmla="*/ 84 w 96"/>
                <a:gd name="T73" fmla="*/ 70 h 96"/>
                <a:gd name="T74" fmla="*/ 82 w 96"/>
                <a:gd name="T75" fmla="*/ 72 h 96"/>
                <a:gd name="T76" fmla="*/ 82 w 96"/>
                <a:gd name="T77" fmla="*/ 36 h 96"/>
                <a:gd name="T78" fmla="*/ 50 w 96"/>
                <a:gd name="T79" fmla="*/ 36 h 96"/>
                <a:gd name="T80" fmla="*/ 48 w 96"/>
                <a:gd name="T81" fmla="*/ 34 h 96"/>
                <a:gd name="T82" fmla="*/ 50 w 96"/>
                <a:gd name="T83" fmla="*/ 32 h 96"/>
                <a:gd name="T84" fmla="*/ 82 w 96"/>
                <a:gd name="T85" fmla="*/ 32 h 96"/>
                <a:gd name="T86" fmla="*/ 84 w 96"/>
                <a:gd name="T87" fmla="*/ 34 h 96"/>
                <a:gd name="T88" fmla="*/ 82 w 96"/>
                <a:gd name="T8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96">
                  <a:moveTo>
                    <a:pt x="94" y="0"/>
                  </a:moveTo>
                  <a:cubicBezTo>
                    <a:pt x="2" y="0"/>
                    <a:pt x="2" y="0"/>
                    <a:pt x="2" y="0"/>
                  </a:cubicBezTo>
                  <a:cubicBezTo>
                    <a:pt x="1" y="0"/>
                    <a:pt x="0" y="1"/>
                    <a:pt x="0" y="2"/>
                  </a:cubicBezTo>
                  <a:cubicBezTo>
                    <a:pt x="0" y="94"/>
                    <a:pt x="0" y="94"/>
                    <a:pt x="0" y="94"/>
                  </a:cubicBezTo>
                  <a:cubicBezTo>
                    <a:pt x="0" y="95"/>
                    <a:pt x="1" y="96"/>
                    <a:pt x="2" y="96"/>
                  </a:cubicBezTo>
                  <a:cubicBezTo>
                    <a:pt x="94" y="96"/>
                    <a:pt x="94" y="96"/>
                    <a:pt x="94" y="96"/>
                  </a:cubicBezTo>
                  <a:cubicBezTo>
                    <a:pt x="95" y="96"/>
                    <a:pt x="96" y="95"/>
                    <a:pt x="96" y="94"/>
                  </a:cubicBezTo>
                  <a:cubicBezTo>
                    <a:pt x="96" y="2"/>
                    <a:pt x="96" y="2"/>
                    <a:pt x="96" y="2"/>
                  </a:cubicBezTo>
                  <a:cubicBezTo>
                    <a:pt x="96" y="1"/>
                    <a:pt x="95" y="0"/>
                    <a:pt x="94" y="0"/>
                  </a:cubicBezTo>
                  <a:close/>
                  <a:moveTo>
                    <a:pt x="43" y="55"/>
                  </a:moveTo>
                  <a:cubicBezTo>
                    <a:pt x="23" y="75"/>
                    <a:pt x="23" y="75"/>
                    <a:pt x="23" y="75"/>
                  </a:cubicBezTo>
                  <a:cubicBezTo>
                    <a:pt x="23" y="76"/>
                    <a:pt x="23" y="76"/>
                    <a:pt x="22" y="76"/>
                  </a:cubicBezTo>
                  <a:cubicBezTo>
                    <a:pt x="21" y="76"/>
                    <a:pt x="21" y="76"/>
                    <a:pt x="21" y="75"/>
                  </a:cubicBezTo>
                  <a:cubicBezTo>
                    <a:pt x="13" y="67"/>
                    <a:pt x="13" y="67"/>
                    <a:pt x="13" y="67"/>
                  </a:cubicBezTo>
                  <a:cubicBezTo>
                    <a:pt x="12" y="67"/>
                    <a:pt x="12" y="65"/>
                    <a:pt x="13" y="65"/>
                  </a:cubicBezTo>
                  <a:cubicBezTo>
                    <a:pt x="13" y="64"/>
                    <a:pt x="15" y="64"/>
                    <a:pt x="15" y="65"/>
                  </a:cubicBezTo>
                  <a:cubicBezTo>
                    <a:pt x="22" y="71"/>
                    <a:pt x="22" y="71"/>
                    <a:pt x="22" y="71"/>
                  </a:cubicBezTo>
                  <a:cubicBezTo>
                    <a:pt x="41" y="53"/>
                    <a:pt x="41" y="53"/>
                    <a:pt x="41" y="53"/>
                  </a:cubicBezTo>
                  <a:cubicBezTo>
                    <a:pt x="41" y="52"/>
                    <a:pt x="43" y="52"/>
                    <a:pt x="43" y="53"/>
                  </a:cubicBezTo>
                  <a:cubicBezTo>
                    <a:pt x="44" y="53"/>
                    <a:pt x="44" y="55"/>
                    <a:pt x="43" y="55"/>
                  </a:cubicBezTo>
                  <a:close/>
                  <a:moveTo>
                    <a:pt x="43" y="17"/>
                  </a:moveTo>
                  <a:cubicBezTo>
                    <a:pt x="23" y="37"/>
                    <a:pt x="23" y="37"/>
                    <a:pt x="23" y="37"/>
                  </a:cubicBezTo>
                  <a:cubicBezTo>
                    <a:pt x="23" y="38"/>
                    <a:pt x="23" y="38"/>
                    <a:pt x="22" y="38"/>
                  </a:cubicBezTo>
                  <a:cubicBezTo>
                    <a:pt x="21" y="38"/>
                    <a:pt x="21" y="38"/>
                    <a:pt x="21" y="37"/>
                  </a:cubicBezTo>
                  <a:cubicBezTo>
                    <a:pt x="13" y="29"/>
                    <a:pt x="13" y="29"/>
                    <a:pt x="13" y="29"/>
                  </a:cubicBezTo>
                  <a:cubicBezTo>
                    <a:pt x="12" y="29"/>
                    <a:pt x="12" y="27"/>
                    <a:pt x="13" y="27"/>
                  </a:cubicBezTo>
                  <a:cubicBezTo>
                    <a:pt x="13" y="26"/>
                    <a:pt x="15" y="26"/>
                    <a:pt x="15" y="27"/>
                  </a:cubicBezTo>
                  <a:cubicBezTo>
                    <a:pt x="22" y="33"/>
                    <a:pt x="22" y="33"/>
                    <a:pt x="22" y="33"/>
                  </a:cubicBezTo>
                  <a:cubicBezTo>
                    <a:pt x="41" y="15"/>
                    <a:pt x="41" y="15"/>
                    <a:pt x="41" y="15"/>
                  </a:cubicBezTo>
                  <a:cubicBezTo>
                    <a:pt x="41" y="14"/>
                    <a:pt x="43" y="14"/>
                    <a:pt x="43" y="15"/>
                  </a:cubicBezTo>
                  <a:cubicBezTo>
                    <a:pt x="44" y="15"/>
                    <a:pt x="44" y="17"/>
                    <a:pt x="43" y="17"/>
                  </a:cubicBezTo>
                  <a:close/>
                  <a:moveTo>
                    <a:pt x="82" y="72"/>
                  </a:moveTo>
                  <a:cubicBezTo>
                    <a:pt x="50" y="72"/>
                    <a:pt x="50" y="72"/>
                    <a:pt x="50" y="72"/>
                  </a:cubicBezTo>
                  <a:cubicBezTo>
                    <a:pt x="49" y="72"/>
                    <a:pt x="48" y="71"/>
                    <a:pt x="48" y="70"/>
                  </a:cubicBezTo>
                  <a:cubicBezTo>
                    <a:pt x="48" y="69"/>
                    <a:pt x="49" y="68"/>
                    <a:pt x="50" y="68"/>
                  </a:cubicBezTo>
                  <a:cubicBezTo>
                    <a:pt x="82" y="68"/>
                    <a:pt x="82" y="68"/>
                    <a:pt x="82" y="68"/>
                  </a:cubicBezTo>
                  <a:cubicBezTo>
                    <a:pt x="83" y="68"/>
                    <a:pt x="84" y="69"/>
                    <a:pt x="84" y="70"/>
                  </a:cubicBezTo>
                  <a:cubicBezTo>
                    <a:pt x="84" y="71"/>
                    <a:pt x="83" y="72"/>
                    <a:pt x="82" y="72"/>
                  </a:cubicBezTo>
                  <a:close/>
                  <a:moveTo>
                    <a:pt x="82" y="36"/>
                  </a:moveTo>
                  <a:cubicBezTo>
                    <a:pt x="50" y="36"/>
                    <a:pt x="50" y="36"/>
                    <a:pt x="50" y="36"/>
                  </a:cubicBezTo>
                  <a:cubicBezTo>
                    <a:pt x="49" y="36"/>
                    <a:pt x="48" y="35"/>
                    <a:pt x="48" y="34"/>
                  </a:cubicBezTo>
                  <a:cubicBezTo>
                    <a:pt x="48" y="33"/>
                    <a:pt x="49" y="32"/>
                    <a:pt x="50" y="32"/>
                  </a:cubicBezTo>
                  <a:cubicBezTo>
                    <a:pt x="82" y="32"/>
                    <a:pt x="82" y="32"/>
                    <a:pt x="82" y="32"/>
                  </a:cubicBezTo>
                  <a:cubicBezTo>
                    <a:pt x="83" y="32"/>
                    <a:pt x="84" y="33"/>
                    <a:pt x="84" y="34"/>
                  </a:cubicBezTo>
                  <a:cubicBezTo>
                    <a:pt x="84" y="35"/>
                    <a:pt x="83" y="36"/>
                    <a:pt x="82"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8" name="Title 1">
              <a:extLst>
                <a:ext uri="{FF2B5EF4-FFF2-40B4-BE49-F238E27FC236}">
                  <a16:creationId xmlns:a16="http://schemas.microsoft.com/office/drawing/2014/main" id="{CC115B13-6475-9088-16FE-A218DF593AE7}"/>
                </a:ext>
              </a:extLst>
            </p:cNvPr>
            <p:cNvSpPr txBox="1">
              <a:spLocks/>
            </p:cNvSpPr>
            <p:nvPr/>
          </p:nvSpPr>
          <p:spPr>
            <a:xfrm>
              <a:off x="3791766" y="2123536"/>
              <a:ext cx="5308048"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Task 2.4 </a:t>
              </a:r>
              <a:r>
                <a:rPr kumimoji="0" lang="en-US" sz="1600" b="0" i="0" u="none" strike="noStrike" kern="1200" cap="none" spc="0" normalizeH="0" baseline="0" noProof="0" dirty="0">
                  <a:ln>
                    <a:noFill/>
                  </a:ln>
                  <a:effectLst/>
                  <a:uLnTx/>
                  <a:uFillTx/>
                  <a:latin typeface="Century Gothic" panose="020B0502020202020204" pitchFamily="34" charset="0"/>
                  <a:ea typeface="+mj-ea"/>
                  <a:cs typeface="Segoe UI" panose="020B0502040204020203" pitchFamily="34" charset="0"/>
                </a:rPr>
                <a:t>Evaluation of MNPs/aptamers/biomarkers</a:t>
              </a:r>
            </a:p>
          </p:txBody>
        </p:sp>
      </p:grpSp>
    </p:spTree>
    <p:extLst>
      <p:ext uri="{BB962C8B-B14F-4D97-AF65-F5344CB8AC3E}">
        <p14:creationId xmlns:p14="http://schemas.microsoft.com/office/powerpoint/2010/main" val="30365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7302-D768-41EC-7817-4044B846DED7}"/>
              </a:ext>
            </a:extLst>
          </p:cNvPr>
          <p:cNvSpPr>
            <a:spLocks noGrp="1"/>
          </p:cNvSpPr>
          <p:nvPr>
            <p:ph type="title"/>
          </p:nvPr>
        </p:nvSpPr>
        <p:spPr>
          <a:xfrm>
            <a:off x="1718466" y="424046"/>
            <a:ext cx="4775200" cy="1041400"/>
          </a:xfrm>
        </p:spPr>
        <p:txBody>
          <a:bodyPr/>
          <a:lstStyle/>
          <a:p>
            <a:pPr algn="l"/>
            <a:r>
              <a:rPr lang="en-US" sz="4000" dirty="0">
                <a:solidFill>
                  <a:srgbClr val="C00000"/>
                </a:solidFill>
                <a:effectLst>
                  <a:outerShdw blurRad="38100" dist="38100" dir="2700000" algn="tl">
                    <a:srgbClr val="000000">
                      <a:alpha val="43137"/>
                    </a:srgbClr>
                  </a:outerShdw>
                </a:effectLst>
              </a:rPr>
              <a:t>Outline</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92150BF-C12A-92B1-4C38-FB6C96AE9154}"/>
              </a:ext>
            </a:extLst>
          </p:cNvPr>
          <p:cNvSpPr>
            <a:spLocks noGrp="1"/>
          </p:cNvSpPr>
          <p:nvPr>
            <p:ph idx="1"/>
          </p:nvPr>
        </p:nvSpPr>
        <p:spPr>
          <a:xfrm>
            <a:off x="2919036" y="1296894"/>
            <a:ext cx="4471322" cy="5137060"/>
          </a:xfrm>
        </p:spPr>
        <p:txBody>
          <a:bodyPr>
            <a:noAutofit/>
          </a:bodyPr>
          <a:lstStyle/>
          <a:p>
            <a:r>
              <a:rPr lang="en-US" sz="2800" b="1" dirty="0"/>
              <a:t>Objectives</a:t>
            </a:r>
          </a:p>
          <a:p>
            <a:r>
              <a:rPr lang="en-US" sz="2800" b="1" dirty="0"/>
              <a:t> Contacts</a:t>
            </a:r>
          </a:p>
          <a:p>
            <a:r>
              <a:rPr lang="en-US" sz="2800" b="1" dirty="0"/>
              <a:t>Deliverables &amp; Milestones</a:t>
            </a:r>
          </a:p>
          <a:p>
            <a:r>
              <a:rPr lang="en-US" sz="2800" b="1" dirty="0"/>
              <a:t>Contacts</a:t>
            </a:r>
          </a:p>
          <a:p>
            <a:r>
              <a:rPr lang="en-US" sz="2800" b="1" dirty="0"/>
              <a:t>Timeline</a:t>
            </a:r>
          </a:p>
          <a:p>
            <a:r>
              <a:rPr lang="en-US" sz="2800" b="1" dirty="0"/>
              <a:t>Tasks</a:t>
            </a:r>
          </a:p>
          <a:p>
            <a:pPr lvl="1"/>
            <a:r>
              <a:rPr lang="en-US" b="1" dirty="0"/>
              <a:t>Task 2.1</a:t>
            </a:r>
          </a:p>
          <a:p>
            <a:pPr lvl="1"/>
            <a:r>
              <a:rPr lang="en-US" b="1" dirty="0"/>
              <a:t>Task 2.2</a:t>
            </a:r>
          </a:p>
          <a:p>
            <a:pPr lvl="1"/>
            <a:r>
              <a:rPr lang="en-US" b="1" dirty="0"/>
              <a:t>Task 2.3</a:t>
            </a:r>
          </a:p>
          <a:p>
            <a:pPr lvl="1"/>
            <a:r>
              <a:rPr lang="en-US" b="1" dirty="0"/>
              <a:t>Task 2.4</a:t>
            </a:r>
          </a:p>
        </p:txBody>
      </p:sp>
      <p:pic>
        <p:nvPicPr>
          <p:cNvPr id="8" name="Graphic 7" descr="Presentation with checklist outline">
            <a:extLst>
              <a:ext uri="{FF2B5EF4-FFF2-40B4-BE49-F238E27FC236}">
                <a16:creationId xmlns:a16="http://schemas.microsoft.com/office/drawing/2014/main" id="{A0EEB7B0-E7BC-5FFE-B77F-A0207CE361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3663" y="2723013"/>
            <a:ext cx="1830475" cy="1830475"/>
          </a:xfrm>
          <a:prstGeom prst="rect">
            <a:avLst/>
          </a:prstGeom>
        </p:spPr>
      </p:pic>
      <p:graphicFrame>
        <p:nvGraphicFramePr>
          <p:cNvPr id="7" name="Πίνακας 6">
            <a:extLst>
              <a:ext uri="{FF2B5EF4-FFF2-40B4-BE49-F238E27FC236}">
                <a16:creationId xmlns:a16="http://schemas.microsoft.com/office/drawing/2014/main" id="{473F0A57-5477-F0BF-EB36-239E517A502A}"/>
              </a:ext>
            </a:extLst>
          </p:cNvPr>
          <p:cNvGraphicFramePr>
            <a:graphicFrameLocks noGrp="1"/>
          </p:cNvGraphicFramePr>
          <p:nvPr>
            <p:extLst>
              <p:ext uri="{D42A27DB-BD31-4B8C-83A1-F6EECF244321}">
                <p14:modId xmlns:p14="http://schemas.microsoft.com/office/powerpoint/2010/main" val="1451146983"/>
              </p:ext>
            </p:extLst>
          </p:nvPr>
        </p:nvGraphicFramePr>
        <p:xfrm>
          <a:off x="8381180" y="424046"/>
          <a:ext cx="3199253" cy="6074018"/>
        </p:xfrm>
        <a:graphic>
          <a:graphicData uri="http://schemas.openxmlformats.org/drawingml/2006/table">
            <a:tbl>
              <a:tblPr firstRow="1" bandRow="1">
                <a:tableStyleId>{3B4B98B0-60AC-42C2-AFA5-B58CD77FA1E5}</a:tableStyleId>
              </a:tblPr>
              <a:tblGrid>
                <a:gridCol w="1783081">
                  <a:extLst>
                    <a:ext uri="{9D8B030D-6E8A-4147-A177-3AD203B41FA5}">
                      <a16:colId xmlns:a16="http://schemas.microsoft.com/office/drawing/2014/main" val="148429041"/>
                    </a:ext>
                  </a:extLst>
                </a:gridCol>
                <a:gridCol w="1416172">
                  <a:extLst>
                    <a:ext uri="{9D8B030D-6E8A-4147-A177-3AD203B41FA5}">
                      <a16:colId xmlns:a16="http://schemas.microsoft.com/office/drawing/2014/main" val="1095950989"/>
                    </a:ext>
                  </a:extLst>
                </a:gridCol>
              </a:tblGrid>
              <a:tr h="409672">
                <a:tc>
                  <a:txBody>
                    <a:bodyPr/>
                    <a:lstStyle/>
                    <a:p>
                      <a:pPr algn="ctr"/>
                      <a:r>
                        <a:rPr lang="en-US" sz="1600" dirty="0">
                          <a:solidFill>
                            <a:schemeClr val="tx1"/>
                          </a:solidFill>
                        </a:rPr>
                        <a:t>Partner</a:t>
                      </a:r>
                      <a:endParaRPr lang="el-GR" sz="1600" dirty="0">
                        <a:solidFill>
                          <a:schemeClr val="tx1"/>
                        </a:solidFill>
                        <a:latin typeface="+mj-lt"/>
                        <a:ea typeface="Tahoma" panose="020B0604030504040204" pitchFamily="34" charset="0"/>
                        <a:cs typeface="Tahoma" panose="020B0604030504040204" pitchFamily="34" charset="0"/>
                      </a:endParaRPr>
                    </a:p>
                  </a:txBody>
                  <a:tcPr marL="232217" marR="139330" marT="139330" marB="139330" anchor="ctr"/>
                </a:tc>
                <a:tc>
                  <a:txBody>
                    <a:bodyPr/>
                    <a:lstStyle/>
                    <a:p>
                      <a:pPr algn="ctr"/>
                      <a:r>
                        <a:rPr lang="en-US" sz="1600" dirty="0">
                          <a:solidFill>
                            <a:schemeClr val="tx1"/>
                          </a:solidFill>
                        </a:rPr>
                        <a:t>PMs</a:t>
                      </a:r>
                      <a:endParaRPr lang="el-GR" sz="1600" dirty="0">
                        <a:solidFill>
                          <a:schemeClr val="tx1"/>
                        </a:solidFill>
                        <a:latin typeface="+mj-lt"/>
                        <a:ea typeface="Tahoma" panose="020B0604030504040204" pitchFamily="34" charset="0"/>
                        <a:cs typeface="Tahoma" panose="020B0604030504040204" pitchFamily="34" charset="0"/>
                      </a:endParaRPr>
                    </a:p>
                  </a:txBody>
                  <a:tcPr marL="232217" marR="139330" marT="139330" marB="139330" anchor="ctr"/>
                </a:tc>
                <a:extLst>
                  <a:ext uri="{0D108BD9-81ED-4DB2-BD59-A6C34878D82A}">
                    <a16:rowId xmlns:a16="http://schemas.microsoft.com/office/drawing/2014/main" val="3100577651"/>
                  </a:ext>
                </a:extLst>
              </a:tr>
              <a:tr h="495398">
                <a:tc>
                  <a:txBody>
                    <a:bodyPr/>
                    <a:lstStyle/>
                    <a:p>
                      <a:pPr algn="ctr"/>
                      <a:r>
                        <a:rPr lang="en-GB" sz="1400" b="1" dirty="0">
                          <a:solidFill>
                            <a:srgbClr val="FF0000"/>
                          </a:solidFill>
                          <a:latin typeface="+mj-lt"/>
                          <a:ea typeface="Tahoma" panose="020B0604030504040204" pitchFamily="34" charset="0"/>
                          <a:cs typeface="Tahoma" panose="020B0604030504040204" pitchFamily="34" charset="0"/>
                        </a:rPr>
                        <a:t>UP</a:t>
                      </a:r>
                      <a:endParaRPr lang="el-GR" sz="14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800" dirty="0">
                          <a:solidFill>
                            <a:srgbClr val="FF0000"/>
                          </a:solidFill>
                          <a:latin typeface="+mj-lt"/>
                          <a:ea typeface="Tahoma" panose="020B0604030504040204" pitchFamily="34" charset="0"/>
                          <a:cs typeface="Tahoma" panose="020B0604030504040204" pitchFamily="34" charset="0"/>
                        </a:rPr>
                        <a:t>2</a:t>
                      </a:r>
                      <a:endParaRPr lang="el-GR" sz="1800"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3687521420"/>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Q-PLAN</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1799178303"/>
                  </a:ext>
                </a:extLst>
              </a:tr>
              <a:tr h="495398">
                <a:tc>
                  <a:txBody>
                    <a:bodyPr/>
                    <a:lstStyle/>
                    <a:p>
                      <a:pPr algn="ctr"/>
                      <a:r>
                        <a:rPr lang="en-US" sz="1400" b="1" dirty="0">
                          <a:solidFill>
                            <a:srgbClr val="FF0000"/>
                          </a:solidFill>
                          <a:latin typeface="+mj-lt"/>
                          <a:ea typeface="Tahoma" panose="020B0604030504040204" pitchFamily="34" charset="0"/>
                          <a:cs typeface="Tahoma" panose="020B0604030504040204" pitchFamily="34" charset="0"/>
                        </a:rPr>
                        <a:t>ICN2</a:t>
                      </a:r>
                      <a:endParaRPr lang="el-GR" sz="14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800" kern="1200" dirty="0">
                          <a:solidFill>
                            <a:srgbClr val="FF0000"/>
                          </a:solidFill>
                          <a:latin typeface="+mn-lt"/>
                          <a:ea typeface="Tahoma" panose="020B0604030504040204" pitchFamily="34" charset="0"/>
                          <a:cs typeface="Tahoma" panose="020B0604030504040204" pitchFamily="34" charset="0"/>
                        </a:rPr>
                        <a:t>10</a:t>
                      </a:r>
                      <a:endParaRPr lang="el-GR" sz="1800"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1663297413"/>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GRAPHEAL</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2541387567"/>
                  </a:ext>
                </a:extLst>
              </a:tr>
              <a:tr h="495398">
                <a:tc>
                  <a:txBody>
                    <a:bodyPr/>
                    <a:lstStyle/>
                    <a:p>
                      <a:pPr algn="ctr"/>
                      <a:r>
                        <a:rPr lang="en-US" sz="1400" b="1" dirty="0">
                          <a:solidFill>
                            <a:srgbClr val="FF0000"/>
                          </a:solidFill>
                          <a:latin typeface="+mj-lt"/>
                          <a:ea typeface="Tahoma" panose="020B0604030504040204" pitchFamily="34" charset="0"/>
                          <a:cs typeface="Tahoma" panose="020B0604030504040204" pitchFamily="34" charset="0"/>
                        </a:rPr>
                        <a:t>AUTH</a:t>
                      </a:r>
                      <a:endParaRPr lang="el-GR" sz="14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800" b="1" kern="1200" dirty="0">
                          <a:solidFill>
                            <a:srgbClr val="FF0000"/>
                          </a:solidFill>
                          <a:latin typeface="+mn-lt"/>
                          <a:ea typeface="Tahoma" panose="020B0604030504040204" pitchFamily="34" charset="0"/>
                          <a:cs typeface="Tahoma" panose="020B0604030504040204" pitchFamily="34" charset="0"/>
                        </a:rPr>
                        <a:t>24</a:t>
                      </a:r>
                      <a:endParaRPr lang="el-GR" sz="18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550727755"/>
                  </a:ext>
                </a:extLst>
              </a:tr>
              <a:tr h="495398">
                <a:tc>
                  <a:txBody>
                    <a:bodyPr/>
                    <a:lstStyle/>
                    <a:p>
                      <a:pPr algn="ctr"/>
                      <a:r>
                        <a:rPr lang="en-US" sz="1400" b="1" dirty="0">
                          <a:solidFill>
                            <a:srgbClr val="FF0000"/>
                          </a:solidFill>
                          <a:latin typeface="+mj-lt"/>
                          <a:ea typeface="Tahoma" panose="020B0604030504040204" pitchFamily="34" charset="0"/>
                          <a:cs typeface="Tahoma" panose="020B0604030504040204" pitchFamily="34" charset="0"/>
                        </a:rPr>
                        <a:t>NOVA</a:t>
                      </a:r>
                      <a:endParaRPr lang="el-GR" sz="14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800" b="1" kern="1200" dirty="0">
                          <a:solidFill>
                            <a:srgbClr val="FF0000"/>
                          </a:solidFill>
                          <a:latin typeface="+mn-lt"/>
                          <a:ea typeface="Tahoma" panose="020B0604030504040204" pitchFamily="34" charset="0"/>
                          <a:cs typeface="Tahoma" panose="020B0604030504040204" pitchFamily="34" charset="0"/>
                        </a:rPr>
                        <a:t>10</a:t>
                      </a:r>
                      <a:endParaRPr lang="el-GR" sz="18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tc>
                <a:extLst>
                  <a:ext uri="{0D108BD9-81ED-4DB2-BD59-A6C34878D82A}">
                    <a16:rowId xmlns:a16="http://schemas.microsoft.com/office/drawing/2014/main" val="2668704631"/>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UEF</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extLst>
                  <a:ext uri="{0D108BD9-81ED-4DB2-BD59-A6C34878D82A}">
                    <a16:rowId xmlns:a16="http://schemas.microsoft.com/office/drawing/2014/main" val="3710700693"/>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GAADRD</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extLst>
                  <a:ext uri="{0D108BD9-81ED-4DB2-BD59-A6C34878D82A}">
                    <a16:rowId xmlns:a16="http://schemas.microsoft.com/office/drawing/2014/main" val="1902600308"/>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EVNIA</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extLst>
                  <a:ext uri="{0D108BD9-81ED-4DB2-BD59-A6C34878D82A}">
                    <a16:rowId xmlns:a16="http://schemas.microsoft.com/office/drawing/2014/main" val="2384872746"/>
                  </a:ext>
                </a:extLst>
              </a:tr>
              <a:tr h="495398">
                <a:tc>
                  <a:txBody>
                    <a:bodyPr/>
                    <a:lstStyle/>
                    <a:p>
                      <a:pPr algn="ctr"/>
                      <a:r>
                        <a:rPr lang="en-US" sz="1200" b="1" dirty="0">
                          <a:solidFill>
                            <a:schemeClr val="tx1">
                              <a:lumMod val="75000"/>
                              <a:lumOff val="25000"/>
                            </a:schemeClr>
                          </a:solidFill>
                          <a:latin typeface="+mj-lt"/>
                          <a:ea typeface="Tahoma" panose="020B0604030504040204" pitchFamily="34" charset="0"/>
                          <a:cs typeface="Tahoma" panose="020B0604030504040204" pitchFamily="34" charset="0"/>
                        </a:rPr>
                        <a:t>ZI</a:t>
                      </a:r>
                      <a:endParaRPr lang="el-GR" sz="1200" b="1"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600" kern="1200" dirty="0">
                          <a:solidFill>
                            <a:schemeClr val="tx1">
                              <a:lumMod val="75000"/>
                              <a:lumOff val="25000"/>
                            </a:schemeClr>
                          </a:solidFill>
                          <a:latin typeface="+mn-lt"/>
                          <a:ea typeface="Tahoma" panose="020B0604030504040204" pitchFamily="34" charset="0"/>
                          <a:cs typeface="Tahoma" panose="020B0604030504040204" pitchFamily="34" charset="0"/>
                        </a:rPr>
                        <a:t>0</a:t>
                      </a:r>
                      <a:endParaRPr lang="el-GR" sz="1600" dirty="0">
                        <a:solidFill>
                          <a:schemeClr val="tx1">
                            <a:lumMod val="75000"/>
                            <a:lumOff val="25000"/>
                          </a:schemeClr>
                        </a:solidFill>
                        <a:latin typeface="+mj-lt"/>
                        <a:ea typeface="Tahoma" panose="020B0604030504040204" pitchFamily="34" charset="0"/>
                        <a:cs typeface="Tahoma" panose="020B0604030504040204" pitchFamily="34" charset="0"/>
                      </a:endParaRPr>
                    </a:p>
                  </a:txBody>
                  <a:tcPr marL="232217" marR="120753" marT="120753" marB="120753" anchor="ctr"/>
                </a:tc>
                <a:extLst>
                  <a:ext uri="{0D108BD9-81ED-4DB2-BD59-A6C34878D82A}">
                    <a16:rowId xmlns:a16="http://schemas.microsoft.com/office/drawing/2014/main" val="4187827006"/>
                  </a:ext>
                </a:extLst>
              </a:tr>
              <a:tr h="495398">
                <a:tc>
                  <a:txBody>
                    <a:bodyPr/>
                    <a:lstStyle/>
                    <a:p>
                      <a:pPr algn="ctr"/>
                      <a:r>
                        <a:rPr lang="en-US" sz="1400" b="1" dirty="0">
                          <a:solidFill>
                            <a:srgbClr val="FF0000"/>
                          </a:solidFill>
                          <a:latin typeface="+mj-lt"/>
                          <a:ea typeface="Tahoma" panose="020B0604030504040204" pitchFamily="34" charset="0"/>
                          <a:cs typeface="Tahoma" panose="020B0604030504040204" pitchFamily="34" charset="0"/>
                        </a:rPr>
                        <a:t>CeADAR</a:t>
                      </a:r>
                      <a:endParaRPr lang="el-GR" sz="14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tc>
                  <a:txBody>
                    <a:bodyPr/>
                    <a:lstStyle/>
                    <a:p>
                      <a:pPr algn="ctr"/>
                      <a:r>
                        <a:rPr lang="en-US" sz="1800" b="1" kern="1200" dirty="0">
                          <a:solidFill>
                            <a:srgbClr val="FF0000"/>
                          </a:solidFill>
                          <a:latin typeface="+mn-lt"/>
                          <a:ea typeface="Tahoma" panose="020B0604030504040204" pitchFamily="34" charset="0"/>
                          <a:cs typeface="Tahoma" panose="020B0604030504040204" pitchFamily="34" charset="0"/>
                        </a:rPr>
                        <a:t>12</a:t>
                      </a:r>
                      <a:endParaRPr lang="el-GR" sz="1800" b="1" dirty="0">
                        <a:solidFill>
                          <a:srgbClr val="FF0000"/>
                        </a:solidFill>
                        <a:latin typeface="+mj-lt"/>
                        <a:ea typeface="Tahoma" panose="020B0604030504040204" pitchFamily="34" charset="0"/>
                        <a:cs typeface="Tahoma" panose="020B0604030504040204" pitchFamily="34" charset="0"/>
                      </a:endParaRPr>
                    </a:p>
                  </a:txBody>
                  <a:tcPr marL="232217" marR="120753" marT="120753" marB="120753" anchor="ctr"/>
                </a:tc>
                <a:extLst>
                  <a:ext uri="{0D108BD9-81ED-4DB2-BD59-A6C34878D82A}">
                    <a16:rowId xmlns:a16="http://schemas.microsoft.com/office/drawing/2014/main" val="1754107249"/>
                  </a:ext>
                </a:extLst>
              </a:tr>
            </a:tbl>
          </a:graphicData>
        </a:graphic>
      </p:graphicFrame>
    </p:spTree>
    <p:extLst>
      <p:ext uri="{BB962C8B-B14F-4D97-AF65-F5344CB8AC3E}">
        <p14:creationId xmlns:p14="http://schemas.microsoft.com/office/powerpoint/2010/main" val="3175000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E38B-4795-A204-8F28-E0E6272F8032}"/>
              </a:ext>
            </a:extLst>
          </p:cNvPr>
          <p:cNvSpPr txBox="1">
            <a:spLocks/>
          </p:cNvSpPr>
          <p:nvPr/>
        </p:nvSpPr>
        <p:spPr>
          <a:xfrm>
            <a:off x="4608098" y="2098050"/>
            <a:ext cx="4371977" cy="1209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highlight>
                <a:srgbClr val="FFFF00"/>
              </a:highlight>
              <a:latin typeface="Franklin Gothic Book" panose="020B0503020102020204" pitchFamily="34" charset="0"/>
            </a:endParaRPr>
          </a:p>
        </p:txBody>
      </p:sp>
      <p:sp>
        <p:nvSpPr>
          <p:cNvPr id="6" name="Titre 5">
            <a:extLst>
              <a:ext uri="{FF2B5EF4-FFF2-40B4-BE49-F238E27FC236}">
                <a16:creationId xmlns:a16="http://schemas.microsoft.com/office/drawing/2014/main" id="{74559BED-3CEF-43CE-87A6-3D5012512D9C}"/>
              </a:ext>
            </a:extLst>
          </p:cNvPr>
          <p:cNvSpPr>
            <a:spLocks noGrp="1"/>
          </p:cNvSpPr>
          <p:nvPr>
            <p:ph type="ctrTitle"/>
          </p:nvPr>
        </p:nvSpPr>
        <p:spPr/>
        <p:txBody>
          <a:bodyPr>
            <a:normAutofit fontScale="90000"/>
          </a:bodyPr>
          <a:lstStyle/>
          <a:p>
            <a:r>
              <a:rPr lang="en-GB" b="1" dirty="0">
                <a:latin typeface="Franklin Gothic Book" panose="020B0503020102020204" pitchFamily="34" charset="0"/>
              </a:rPr>
              <a:t>Thank you for your attention!</a:t>
            </a:r>
            <a:br>
              <a:rPr lang="en-GB" b="1" dirty="0">
                <a:latin typeface="Franklin Gothic Book" panose="020B0503020102020204" pitchFamily="34" charset="0"/>
              </a:rPr>
            </a:br>
            <a:r>
              <a:rPr lang="en-GB" b="1" dirty="0">
                <a:latin typeface="Franklin Gothic Book" panose="020B0503020102020204" pitchFamily="34" charset="0"/>
              </a:rPr>
              <a:t>WP2</a:t>
            </a:r>
            <a:endParaRPr lang="en-GB" dirty="0"/>
          </a:p>
        </p:txBody>
      </p:sp>
      <p:sp>
        <p:nvSpPr>
          <p:cNvPr id="5" name="Sous-titre 6">
            <a:extLst>
              <a:ext uri="{FF2B5EF4-FFF2-40B4-BE49-F238E27FC236}">
                <a16:creationId xmlns:a16="http://schemas.microsoft.com/office/drawing/2014/main" id="{AEB66AD4-F1E7-107D-E0EC-E46BF4966DE6}"/>
              </a:ext>
            </a:extLst>
          </p:cNvPr>
          <p:cNvSpPr>
            <a:spLocks noGrp="1"/>
          </p:cNvSpPr>
          <p:nvPr>
            <p:ph type="subTitle" idx="1"/>
          </p:nvPr>
        </p:nvSpPr>
        <p:spPr>
          <a:xfrm>
            <a:off x="4515377" y="3996267"/>
            <a:ext cx="6987645" cy="1388534"/>
          </a:xfrm>
        </p:spPr>
        <p:txBody>
          <a:bodyPr>
            <a:normAutofit/>
          </a:bodyPr>
          <a:lstStyle/>
          <a:p>
            <a:r>
              <a:rPr lang="en-US" sz="2000" dirty="0" err="1"/>
              <a:t>Makis</a:t>
            </a:r>
            <a:r>
              <a:rPr lang="en-US" sz="2000" dirty="0"/>
              <a:t> </a:t>
            </a:r>
            <a:r>
              <a:rPr lang="en-US" sz="2000" dirty="0" err="1"/>
              <a:t>Angelakeris</a:t>
            </a:r>
            <a:r>
              <a:rPr lang="en-US" sz="2000" dirty="0"/>
              <a:t>, </a:t>
            </a:r>
            <a:r>
              <a:rPr lang="en-US" sz="2000" dirty="0" err="1"/>
              <a:t>AUTh</a:t>
            </a:r>
            <a:r>
              <a:rPr lang="en-US" sz="2000" dirty="0"/>
              <a:t>,</a:t>
            </a:r>
            <a:r>
              <a:rPr lang="en-US" sz="2400" dirty="0">
                <a:highlight>
                  <a:srgbClr val="FFFF00"/>
                </a:highlight>
              </a:rPr>
              <a:t> </a:t>
            </a:r>
          </a:p>
          <a:p>
            <a:r>
              <a:rPr lang="en-US" sz="2000" dirty="0">
                <a:hlinkClick r:id="rId2"/>
              </a:rPr>
              <a:t>agelaker@auth.gr</a:t>
            </a:r>
            <a:r>
              <a:rPr lang="en-US" sz="2000" dirty="0"/>
              <a:t>, </a:t>
            </a:r>
            <a:r>
              <a:rPr lang="en-US" sz="2400" dirty="0">
                <a:hlinkClick r:id="rId3"/>
              </a:rPr>
              <a:t>http://users.auth.gr/agelaker</a:t>
            </a:r>
            <a:endParaRPr lang="fr-FR" dirty="0"/>
          </a:p>
        </p:txBody>
      </p:sp>
      <p:sp>
        <p:nvSpPr>
          <p:cNvPr id="8" name="Titre 5">
            <a:extLst>
              <a:ext uri="{FF2B5EF4-FFF2-40B4-BE49-F238E27FC236}">
                <a16:creationId xmlns:a16="http://schemas.microsoft.com/office/drawing/2014/main" id="{DD570D41-0F0C-C817-C757-D9B7943ABA08}"/>
              </a:ext>
            </a:extLst>
          </p:cNvPr>
          <p:cNvSpPr txBox="1">
            <a:spLocks/>
          </p:cNvSpPr>
          <p:nvPr/>
        </p:nvSpPr>
        <p:spPr>
          <a:xfrm>
            <a:off x="3603524" y="4550"/>
            <a:ext cx="8588476" cy="440554"/>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400" b="1" dirty="0">
                <a:latin typeface="Arial" panose="020B0604020202020204" pitchFamily="34" charset="0"/>
                <a:cs typeface="Arial" panose="020B0604020202020204" pitchFamily="34" charset="0"/>
              </a:rPr>
              <a:t>WP2 – </a:t>
            </a:r>
            <a:r>
              <a:rPr lang="en-US" sz="2400" b="1" dirty="0">
                <a:latin typeface="Arial" panose="020B0604020202020204" pitchFamily="34" charset="0"/>
                <a:cs typeface="Arial" panose="020B0604020202020204" pitchFamily="34" charset="0"/>
              </a:rPr>
              <a:t>Biomarkers binding and quantitative analysis</a:t>
            </a:r>
            <a:endParaRPr lang="fr-FR" sz="4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18D449D-8497-6D5E-7B27-D06B7F028542}"/>
              </a:ext>
            </a:extLst>
          </p:cNvPr>
          <p:cNvSpPr txBox="1"/>
          <p:nvPr/>
        </p:nvSpPr>
        <p:spPr>
          <a:xfrm>
            <a:off x="5844746" y="6161385"/>
            <a:ext cx="6347254" cy="707886"/>
          </a:xfrm>
          <a:prstGeom prst="rect">
            <a:avLst/>
          </a:prstGeom>
          <a:noFill/>
        </p:spPr>
        <p:txBody>
          <a:bodyPr wrap="square">
            <a:spAutoFit/>
          </a:bodyPr>
          <a:lstStyle/>
          <a:p>
            <a:pPr algn="r"/>
            <a:r>
              <a:rPr lang="en-GB" sz="2000" b="1" i="1" dirty="0">
                <a:solidFill>
                  <a:schemeClr val="tx1">
                    <a:lumMod val="50000"/>
                    <a:lumOff val="50000"/>
                  </a:schemeClr>
                </a:solidFill>
                <a:latin typeface="Franklin Gothic Book" panose="020B0503020102020204" pitchFamily="34" charset="0"/>
              </a:rPr>
              <a:t>“Graphene Bio-Platform for point-of-care early detection and monitoring of Alzheimer’s Disease”</a:t>
            </a:r>
          </a:p>
        </p:txBody>
      </p:sp>
    </p:spTree>
    <p:extLst>
      <p:ext uri="{BB962C8B-B14F-4D97-AF65-F5344CB8AC3E}">
        <p14:creationId xmlns:p14="http://schemas.microsoft.com/office/powerpoint/2010/main" val="2566893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7302-D768-41EC-7817-4044B846DED7}"/>
              </a:ext>
            </a:extLst>
          </p:cNvPr>
          <p:cNvSpPr>
            <a:spLocks noGrp="1"/>
          </p:cNvSpPr>
          <p:nvPr>
            <p:ph type="title"/>
          </p:nvPr>
        </p:nvSpPr>
        <p:spPr>
          <a:xfrm>
            <a:off x="1484309" y="395704"/>
            <a:ext cx="10018713" cy="1066801"/>
          </a:xfrm>
          <a:effectLst/>
        </p:spPr>
        <p:txBody>
          <a:bodyPr vert="horz" lIns="91440" tIns="45720" rIns="91440" bIns="45720" rtlCol="0" anchor="ctr">
            <a:normAutofit/>
          </a:bodyPr>
          <a:lstStyle/>
          <a:p>
            <a:pPr algn="l"/>
            <a:r>
              <a:rPr lang="en-US" dirty="0">
                <a:solidFill>
                  <a:srgbClr val="C00000"/>
                </a:solidFill>
                <a:effectLst>
                  <a:outerShdw blurRad="38100" dist="38100" dir="2700000" algn="tl">
                    <a:srgbClr val="000000">
                      <a:alpha val="43137"/>
                    </a:srgbClr>
                  </a:outerShdw>
                </a:effectLst>
              </a:rPr>
              <a:t>Objectives</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92150BF-C12A-92B1-4C38-FB6C96AE9154}"/>
              </a:ext>
            </a:extLst>
          </p:cNvPr>
          <p:cNvSpPr>
            <a:spLocks noGrp="1"/>
          </p:cNvSpPr>
          <p:nvPr>
            <p:ph idx="1"/>
          </p:nvPr>
        </p:nvSpPr>
        <p:spPr>
          <a:xfrm>
            <a:off x="1390179" y="1462505"/>
            <a:ext cx="10463050" cy="4318708"/>
          </a:xfrm>
        </p:spPr>
        <p:txBody>
          <a:bodyPr>
            <a:normAutofit fontScale="25000" lnSpcReduction="20000"/>
          </a:bodyPr>
          <a:lstStyle/>
          <a:p>
            <a:pPr marL="444500" indent="-444500">
              <a:lnSpc>
                <a:spcPct val="170000"/>
              </a:lnSpc>
              <a:spcBef>
                <a:spcPts val="600"/>
              </a:spcBef>
              <a:buBlip>
                <a:blip r:embed="rId2"/>
              </a:buBlip>
            </a:pPr>
            <a:r>
              <a:rPr lang="en-US" sz="9600" dirty="0">
                <a:latin typeface="+mj-lt"/>
              </a:rPr>
              <a:t>Identification, synthesis, functionalization, and optimization of DNA aptamers for AD protein biomarkers.</a:t>
            </a:r>
          </a:p>
          <a:p>
            <a:pPr marL="444500" indent="-444500">
              <a:lnSpc>
                <a:spcPct val="170000"/>
              </a:lnSpc>
              <a:spcBef>
                <a:spcPts val="600"/>
              </a:spcBef>
              <a:buBlip>
                <a:blip r:embed="rId2"/>
              </a:buBlip>
            </a:pPr>
            <a:r>
              <a:rPr lang="en-US" sz="9600" dirty="0">
                <a:latin typeface="+mj-lt"/>
              </a:rPr>
              <a:t>Identification, synthesis, characterization, and evaluation of MNPs as carriers and enablers.</a:t>
            </a:r>
          </a:p>
          <a:p>
            <a:pPr marL="444500" indent="-444500">
              <a:lnSpc>
                <a:spcPct val="170000"/>
              </a:lnSpc>
              <a:spcBef>
                <a:spcPts val="600"/>
              </a:spcBef>
              <a:buBlip>
                <a:blip r:embed="rId2"/>
              </a:buBlip>
            </a:pPr>
            <a:r>
              <a:rPr lang="en-US" sz="9600" dirty="0">
                <a:latin typeface="+mj-lt"/>
              </a:rPr>
              <a:t>Conjugation of aptamers, MNPs, and Biomarkers with AD protein biomarkers.</a:t>
            </a:r>
          </a:p>
          <a:p>
            <a:pPr marL="444500" indent="-444500">
              <a:lnSpc>
                <a:spcPct val="170000"/>
              </a:lnSpc>
              <a:spcBef>
                <a:spcPts val="600"/>
              </a:spcBef>
              <a:buBlip>
                <a:blip r:embed="rId2"/>
              </a:buBlip>
            </a:pPr>
            <a:r>
              <a:rPr lang="en-US" sz="9600" dirty="0">
                <a:latin typeface="+mj-lt"/>
              </a:rPr>
              <a:t>Evaluation and validation of individual and conjugated components.</a:t>
            </a:r>
            <a:endParaRPr lang="en-US" b="1" i="1" dirty="0">
              <a:solidFill>
                <a:srgbClr val="FF0000"/>
              </a:solidFill>
              <a:latin typeface="+mj-lt"/>
            </a:endParaRPr>
          </a:p>
        </p:txBody>
      </p:sp>
    </p:spTree>
    <p:extLst>
      <p:ext uri="{BB962C8B-B14F-4D97-AF65-F5344CB8AC3E}">
        <p14:creationId xmlns:p14="http://schemas.microsoft.com/office/powerpoint/2010/main" val="196210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Διάγραμμα 20">
            <a:extLst>
              <a:ext uri="{FF2B5EF4-FFF2-40B4-BE49-F238E27FC236}">
                <a16:creationId xmlns:a16="http://schemas.microsoft.com/office/drawing/2014/main" id="{B5AAE8AF-668F-2929-96FA-1BE5DD1F6D3D}"/>
              </a:ext>
            </a:extLst>
          </p:cNvPr>
          <p:cNvGraphicFramePr/>
          <p:nvPr>
            <p:extLst>
              <p:ext uri="{D42A27DB-BD31-4B8C-83A1-F6EECF244321}">
                <p14:modId xmlns:p14="http://schemas.microsoft.com/office/powerpoint/2010/main" val="2774165517"/>
              </p:ext>
            </p:extLst>
          </p:nvPr>
        </p:nvGraphicFramePr>
        <p:xfrm>
          <a:off x="3192710" y="89405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11">
            <a:extLst>
              <a:ext uri="{FF2B5EF4-FFF2-40B4-BE49-F238E27FC236}">
                <a16:creationId xmlns:a16="http://schemas.microsoft.com/office/drawing/2014/main" id="{5F891D88-EEA1-36CE-0363-39F4259DAA39}"/>
              </a:ext>
            </a:extLst>
          </p:cNvPr>
          <p:cNvSpPr txBox="1">
            <a:spLocks/>
          </p:cNvSpPr>
          <p:nvPr/>
        </p:nvSpPr>
        <p:spPr>
          <a:xfrm>
            <a:off x="9858428" y="3552193"/>
            <a:ext cx="1888466" cy="667994"/>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200" b="1" dirty="0" err="1">
                <a:solidFill>
                  <a:srgbClr val="C00000"/>
                </a:solidFill>
                <a:latin typeface="+mn-lt"/>
              </a:rPr>
              <a:t>NatasaPantazaki</a:t>
            </a:r>
            <a:endParaRPr lang="en-US" sz="1200" b="1" dirty="0">
              <a:solidFill>
                <a:srgbClr val="C00000"/>
              </a:solidFill>
              <a:latin typeface="+mn-lt"/>
            </a:endParaRPr>
          </a:p>
          <a:p>
            <a:pPr algn="ctr">
              <a:lnSpc>
                <a:spcPct val="100000"/>
              </a:lnSpc>
              <a:spcBef>
                <a:spcPts val="0"/>
              </a:spcBef>
            </a:pPr>
            <a:r>
              <a:rPr lang="en-US" sz="1200" dirty="0" err="1">
                <a:solidFill>
                  <a:srgbClr val="C00000"/>
                </a:solidFill>
                <a:latin typeface="+mn-lt"/>
              </a:rPr>
              <a:t>AUTh</a:t>
            </a:r>
            <a:endParaRPr lang="en-US" sz="1200" dirty="0">
              <a:solidFill>
                <a:srgbClr val="C00000"/>
              </a:solidFill>
              <a:latin typeface="+mn-lt"/>
            </a:endParaRPr>
          </a:p>
          <a:p>
            <a:pPr algn="ctr">
              <a:lnSpc>
                <a:spcPct val="100000"/>
              </a:lnSpc>
              <a:spcBef>
                <a:spcPts val="0"/>
              </a:spcBef>
            </a:pPr>
            <a:r>
              <a:rPr lang="en-US" sz="1200" dirty="0">
                <a:solidFill>
                  <a:srgbClr val="C00000"/>
                </a:solidFill>
                <a:latin typeface="+mn-lt"/>
              </a:rPr>
              <a:t>natasa@chem.auth.gr</a:t>
            </a:r>
          </a:p>
        </p:txBody>
      </p:sp>
      <p:pic>
        <p:nvPicPr>
          <p:cNvPr id="20" name="Εικόνα 19" descr="Κάντε click για άνοιγμα"/>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91920" y="2059662"/>
            <a:ext cx="1427926" cy="1440000"/>
          </a:xfrm>
          <a:prstGeom prst="rect">
            <a:avLst/>
          </a:prstGeom>
          <a:noFill/>
          <a:ln>
            <a:solidFill>
              <a:schemeClr val="accent1"/>
            </a:solidFill>
          </a:ln>
        </p:spPr>
      </p:pic>
      <p:sp>
        <p:nvSpPr>
          <p:cNvPr id="3" name="Title 1">
            <a:extLst>
              <a:ext uri="{FF2B5EF4-FFF2-40B4-BE49-F238E27FC236}">
                <a16:creationId xmlns:a16="http://schemas.microsoft.com/office/drawing/2014/main" id="{58AF14E0-FBCB-2141-1B6A-85CED4F0E4D0}"/>
              </a:ext>
            </a:extLst>
          </p:cNvPr>
          <p:cNvSpPr txBox="1">
            <a:spLocks/>
          </p:cNvSpPr>
          <p:nvPr/>
        </p:nvSpPr>
        <p:spPr>
          <a:xfrm>
            <a:off x="1718466" y="424046"/>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Contacts</a:t>
            </a:r>
            <a:endParaRPr lang="en-GB" dirty="0">
              <a:solidFill>
                <a:srgbClr val="C00000"/>
              </a:solidFill>
              <a:effectLst>
                <a:outerShdw blurRad="38100" dist="38100" dir="2700000" algn="tl">
                  <a:srgbClr val="000000">
                    <a:alpha val="43137"/>
                  </a:srgbClr>
                </a:outerShdw>
              </a:effectLst>
            </a:endParaRPr>
          </a:p>
        </p:txBody>
      </p:sp>
      <p:pic>
        <p:nvPicPr>
          <p:cNvPr id="1026" name="Picture 2" descr="Our Team - CeADAR">
            <a:extLst>
              <a:ext uri="{FF2B5EF4-FFF2-40B4-BE49-F238E27FC236}">
                <a16:creationId xmlns:a16="http://schemas.microsoft.com/office/drawing/2014/main" id="{651D080C-4605-9252-4529-62C7A8B87F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972" y="3218400"/>
            <a:ext cx="1440000" cy="14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2E35C-DEEA-A97B-DE71-3A93663C060F}"/>
              </a:ext>
            </a:extLst>
          </p:cNvPr>
          <p:cNvSpPr txBox="1"/>
          <p:nvPr/>
        </p:nvSpPr>
        <p:spPr>
          <a:xfrm>
            <a:off x="936080" y="4658400"/>
            <a:ext cx="2083760" cy="630942"/>
          </a:xfrm>
          <a:prstGeom prst="rect">
            <a:avLst/>
          </a:prstGeom>
          <a:noFill/>
        </p:spPr>
        <p:txBody>
          <a:bodyPr wrap="square">
            <a:spAutoFit/>
          </a:bodyPr>
          <a:lstStyle/>
          <a:p>
            <a:pPr algn="ctr"/>
            <a:r>
              <a:rPr lang="en-US" sz="1200" b="1" dirty="0">
                <a:solidFill>
                  <a:srgbClr val="C00000"/>
                </a:solidFill>
              </a:rPr>
              <a:t>Cristian Bosch Serrano </a:t>
            </a:r>
          </a:p>
          <a:p>
            <a:pPr algn="ctr"/>
            <a:r>
              <a:rPr lang="en-US" sz="1200" dirty="0" err="1">
                <a:solidFill>
                  <a:srgbClr val="C00000"/>
                </a:solidFill>
              </a:rPr>
              <a:t>CeADAR</a:t>
            </a:r>
            <a:endParaRPr lang="en-US" sz="1200" dirty="0">
              <a:solidFill>
                <a:srgbClr val="C00000"/>
              </a:solidFill>
            </a:endParaRPr>
          </a:p>
          <a:p>
            <a:pPr algn="ctr"/>
            <a:r>
              <a:rPr lang="en-US" sz="1100" dirty="0">
                <a:solidFill>
                  <a:srgbClr val="C00000"/>
                </a:solidFill>
              </a:rPr>
              <a:t>cristian.boschserrano@ucd.ie </a:t>
            </a:r>
          </a:p>
        </p:txBody>
      </p:sp>
      <p:pic>
        <p:nvPicPr>
          <p:cNvPr id="1028" name="Picture 4" descr="Jean-Jacques TOULMÉ | Research Director | PhD | French Institute of Health  and Medical Research | Inserm | RNA: Artificial and Natural Regulators |  Research profile">
            <a:extLst>
              <a:ext uri="{FF2B5EF4-FFF2-40B4-BE49-F238E27FC236}">
                <a16:creationId xmlns:a16="http://schemas.microsoft.com/office/drawing/2014/main" id="{62124F84-726B-25F9-5AE4-35738C8958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1500" y="3184114"/>
            <a:ext cx="1440000" cy="14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3E0963-BF64-561A-844C-17038D66EE62}"/>
              </a:ext>
            </a:extLst>
          </p:cNvPr>
          <p:cNvSpPr txBox="1"/>
          <p:nvPr/>
        </p:nvSpPr>
        <p:spPr>
          <a:xfrm>
            <a:off x="2566685" y="4643011"/>
            <a:ext cx="2387749" cy="646331"/>
          </a:xfrm>
          <a:prstGeom prst="rect">
            <a:avLst/>
          </a:prstGeom>
          <a:noFill/>
        </p:spPr>
        <p:txBody>
          <a:bodyPr wrap="square">
            <a:spAutoFit/>
          </a:bodyPr>
          <a:lstStyle/>
          <a:p>
            <a:pPr algn="ctr"/>
            <a:r>
              <a:rPr lang="en-US" sz="1200" b="1" i="0" u="none" strike="noStrike" dirty="0">
                <a:solidFill>
                  <a:srgbClr val="C00000"/>
                </a:solidFill>
                <a:effectLst/>
              </a:rPr>
              <a:t>Jean-Jacques TOULMÉ</a:t>
            </a:r>
            <a:endParaRPr lang="en-US" sz="1200" b="1" i="0" u="none" strike="noStrike" dirty="0">
              <a:solidFill>
                <a:srgbClr val="C00000"/>
              </a:solidFill>
              <a:effectLst/>
              <a:hlinkClick r:id="rId10">
                <a:extLst>
                  <a:ext uri="{A12FA001-AC4F-418D-AE19-62706E023703}">
                    <ahyp:hlinkClr xmlns:ahyp="http://schemas.microsoft.com/office/drawing/2018/hyperlinkcolor" val="tx"/>
                  </a:ext>
                </a:extLst>
              </a:hlinkClick>
            </a:endParaRPr>
          </a:p>
          <a:p>
            <a:pPr algn="ctr"/>
            <a:r>
              <a:rPr lang="en-US" sz="1200" dirty="0" err="1">
                <a:solidFill>
                  <a:srgbClr val="C00000"/>
                </a:solidFill>
              </a:rPr>
              <a:t>NOVAptech</a:t>
            </a:r>
            <a:endParaRPr lang="en-US" sz="1200" dirty="0">
              <a:solidFill>
                <a:srgbClr val="C00000"/>
              </a:solidFill>
            </a:endParaRPr>
          </a:p>
          <a:p>
            <a:pPr algn="ctr"/>
            <a:r>
              <a:rPr lang="en-US" sz="1200" dirty="0">
                <a:solidFill>
                  <a:srgbClr val="C00000"/>
                </a:solidFill>
              </a:rPr>
              <a:t>jj.toulme@novaptech.com</a:t>
            </a:r>
            <a:endParaRPr lang="en-US" sz="1200" b="0" i="0" u="none" strike="noStrike" dirty="0">
              <a:solidFill>
                <a:srgbClr val="C00000"/>
              </a:solidFill>
              <a:effectLst/>
              <a:hlinkClick r:id="rId10">
                <a:extLst>
                  <a:ext uri="{A12FA001-AC4F-418D-AE19-62706E023703}">
                    <ahyp:hlinkClr xmlns:ahyp="http://schemas.microsoft.com/office/drawing/2018/hyperlinkcolor" val="tx"/>
                  </a:ext>
                </a:extLst>
              </a:hlinkClick>
            </a:endParaRPr>
          </a:p>
        </p:txBody>
      </p:sp>
      <p:pic>
        <p:nvPicPr>
          <p:cNvPr id="5" name="Εικόνα 4" descr="Εικόνα που περιέχει ανθρώπινο πρόσωπο, ρουχισμός, άτομο, άνδρας&#10;&#10;Περιγραφή που δημιουργήθηκε αυτόματα">
            <a:extLst>
              <a:ext uri="{FF2B5EF4-FFF2-40B4-BE49-F238E27FC236}">
                <a16:creationId xmlns:a16="http://schemas.microsoft.com/office/drawing/2014/main" id="{E5EB108F-175D-DC36-C791-10F6CD6A6BF4}"/>
              </a:ext>
            </a:extLst>
          </p:cNvPr>
          <p:cNvPicPr>
            <a:picLocks noChangeAspect="1"/>
          </p:cNvPicPr>
          <p:nvPr/>
        </p:nvPicPr>
        <p:blipFill rotWithShape="1">
          <a:blip r:embed="rId11">
            <a:extLst>
              <a:ext uri="{28A0092B-C50C-407E-A947-70E740481C1C}">
                <a14:useLocalDpi xmlns:a14="http://schemas.microsoft.com/office/drawing/2010/main" val="0"/>
              </a:ext>
            </a:extLst>
          </a:blip>
          <a:srcRect l="-1020" r="1020" b="28792"/>
          <a:stretch/>
        </p:blipFill>
        <p:spPr>
          <a:xfrm>
            <a:off x="6493666" y="601463"/>
            <a:ext cx="1460518" cy="1440000"/>
          </a:xfrm>
          <a:prstGeom prst="rect">
            <a:avLst/>
          </a:prstGeom>
          <a:ln>
            <a:solidFill>
              <a:schemeClr val="accent1"/>
            </a:solidFill>
          </a:ln>
        </p:spPr>
      </p:pic>
      <p:sp>
        <p:nvSpPr>
          <p:cNvPr id="7" name="Text Placeholder 11">
            <a:extLst>
              <a:ext uri="{FF2B5EF4-FFF2-40B4-BE49-F238E27FC236}">
                <a16:creationId xmlns:a16="http://schemas.microsoft.com/office/drawing/2014/main" id="{1B95D489-BF46-D2D9-6EA6-EEF97D6BFBEB}"/>
              </a:ext>
            </a:extLst>
          </p:cNvPr>
          <p:cNvSpPr txBox="1">
            <a:spLocks/>
          </p:cNvSpPr>
          <p:nvPr/>
        </p:nvSpPr>
        <p:spPr>
          <a:xfrm>
            <a:off x="7442748" y="5900082"/>
            <a:ext cx="2083760" cy="803462"/>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200" b="1" dirty="0">
                <a:solidFill>
                  <a:srgbClr val="C00000"/>
                </a:solidFill>
                <a:latin typeface="+mn-lt"/>
              </a:rPr>
              <a:t>Ruslan Alvarez</a:t>
            </a:r>
          </a:p>
          <a:p>
            <a:pPr algn="ctr">
              <a:lnSpc>
                <a:spcPct val="100000"/>
              </a:lnSpc>
              <a:spcBef>
                <a:spcPts val="0"/>
              </a:spcBef>
            </a:pPr>
            <a:r>
              <a:rPr lang="en-US" sz="1200" dirty="0">
                <a:solidFill>
                  <a:srgbClr val="C00000"/>
                </a:solidFill>
                <a:latin typeface="+mn-lt"/>
              </a:rPr>
              <a:t>ICN2</a:t>
            </a:r>
          </a:p>
          <a:p>
            <a:pPr algn="ctr">
              <a:lnSpc>
                <a:spcPct val="100000"/>
              </a:lnSpc>
              <a:spcBef>
                <a:spcPts val="0"/>
              </a:spcBef>
            </a:pPr>
            <a:r>
              <a:rPr lang="da-DK" sz="1200" dirty="0">
                <a:solidFill>
                  <a:srgbClr val="C00000"/>
                </a:solidFill>
                <a:latin typeface="+mn-lt"/>
                <a:hlinkClick r:id="rId12">
                  <a:extLst>
                    <a:ext uri="{A12FA001-AC4F-418D-AE19-62706E023703}">
                      <ahyp:hlinkClr xmlns:ahyp="http://schemas.microsoft.com/office/drawing/2018/hyperlinkcolor" val="tx"/>
                    </a:ext>
                  </a:extLst>
                </a:hlinkClick>
              </a:rPr>
              <a:t>ruslan.alvarez@icn2.cat</a:t>
            </a:r>
            <a:r>
              <a:rPr lang="da-DK" sz="1400" dirty="0">
                <a:solidFill>
                  <a:srgbClr val="C00000"/>
                </a:solidFill>
                <a:latin typeface="Century Gothic" panose="020B0502020202020204" pitchFamily="34" charset="0"/>
              </a:rPr>
              <a:t> </a:t>
            </a:r>
            <a:endParaRPr lang="en-US" sz="1400" dirty="0">
              <a:solidFill>
                <a:srgbClr val="C00000"/>
              </a:solidFill>
              <a:latin typeface="Century Gothic" panose="020B0502020202020204" pitchFamily="34" charset="0"/>
            </a:endParaRPr>
          </a:p>
        </p:txBody>
      </p:sp>
      <p:pic>
        <p:nvPicPr>
          <p:cNvPr id="8" name="Picture 9">
            <a:extLst>
              <a:ext uri="{FF2B5EF4-FFF2-40B4-BE49-F238E27FC236}">
                <a16:creationId xmlns:a16="http://schemas.microsoft.com/office/drawing/2014/main" id="{AF0D6062-9F23-64BA-D9C1-C3EFC6760049}"/>
              </a:ext>
            </a:extLst>
          </p:cNvPr>
          <p:cNvPicPr>
            <a:picLocks noChangeAspect="1"/>
          </p:cNvPicPr>
          <p:nvPr/>
        </p:nvPicPr>
        <p:blipFill rotWithShape="1">
          <a:blip r:embed="rId13">
            <a:extLst>
              <a:ext uri="{28A0092B-C50C-407E-A947-70E740481C1C}">
                <a14:useLocalDpi xmlns:a14="http://schemas.microsoft.com/office/drawing/2010/main" val="0"/>
              </a:ext>
            </a:extLst>
          </a:blip>
          <a:srcRect r="11424" b="6752"/>
          <a:stretch/>
        </p:blipFill>
        <p:spPr>
          <a:xfrm>
            <a:off x="7740862" y="4444426"/>
            <a:ext cx="1367838" cy="1440000"/>
          </a:xfrm>
          <a:prstGeom prst="rect">
            <a:avLst/>
          </a:prstGeom>
          <a:ln>
            <a:solidFill>
              <a:schemeClr val="accent1"/>
            </a:solidFill>
          </a:ln>
        </p:spPr>
      </p:pic>
      <p:sp>
        <p:nvSpPr>
          <p:cNvPr id="9" name="Text Placeholder 5">
            <a:extLst>
              <a:ext uri="{FF2B5EF4-FFF2-40B4-BE49-F238E27FC236}">
                <a16:creationId xmlns:a16="http://schemas.microsoft.com/office/drawing/2014/main" id="{3DEB359D-0670-AC06-A4A7-30D448876AC5}"/>
              </a:ext>
            </a:extLst>
          </p:cNvPr>
          <p:cNvSpPr txBox="1">
            <a:spLocks/>
          </p:cNvSpPr>
          <p:nvPr/>
        </p:nvSpPr>
        <p:spPr>
          <a:xfrm>
            <a:off x="5734045" y="5907516"/>
            <a:ext cx="2280227" cy="611675"/>
          </a:xfrm>
          <a:prstGeom prst="rect">
            <a:avLst/>
          </a:prstGeom>
        </p:spPr>
        <p:txBody>
          <a:bodyPr vert="horz" lIns="0" tIns="0" rIns="0" bIns="0" rtlCol="0" anchor="t" anchorCtr="0"/>
          <a:lstStyle>
            <a:defPPr>
              <a:defRPr lang="en-US"/>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C00000"/>
                </a:solidFill>
              </a:rPr>
              <a:t>Aris </a:t>
            </a:r>
            <a:r>
              <a:rPr lang="en-US" sz="1200" b="1" dirty="0" err="1">
                <a:solidFill>
                  <a:srgbClr val="C00000"/>
                </a:solidFill>
              </a:rPr>
              <a:t>Bakandritsos</a:t>
            </a:r>
            <a:endParaRPr lang="en-US" sz="1200" b="1" dirty="0">
              <a:solidFill>
                <a:srgbClr val="C00000"/>
              </a:solidFill>
            </a:endParaRPr>
          </a:p>
          <a:p>
            <a:pPr algn="ctr"/>
            <a:r>
              <a:rPr lang="en-US" sz="1200" b="1" dirty="0">
                <a:solidFill>
                  <a:srgbClr val="C00000"/>
                </a:solidFill>
              </a:rPr>
              <a:t>UP</a:t>
            </a:r>
          </a:p>
          <a:p>
            <a:pPr algn="ctr"/>
            <a:r>
              <a:rPr lang="en-US" sz="1200" dirty="0">
                <a:solidFill>
                  <a:srgbClr val="C00000"/>
                </a:solidFill>
                <a:hlinkClick r:id="rId14">
                  <a:extLst>
                    <a:ext uri="{A12FA001-AC4F-418D-AE19-62706E023703}">
                      <ahyp:hlinkClr xmlns:ahyp="http://schemas.microsoft.com/office/drawing/2018/hyperlinkcolor" val="tx"/>
                    </a:ext>
                  </a:extLst>
                </a:hlinkClick>
              </a:rPr>
              <a:t>a.bakandritsos@upol.cz</a:t>
            </a:r>
            <a:endParaRPr lang="en-US" sz="1200" b="1" dirty="0">
              <a:solidFill>
                <a:srgbClr val="C00000"/>
              </a:solidFill>
              <a:latin typeface="Century Gothic" panose="020B0502020202020204" pitchFamily="34" charset="0"/>
            </a:endParaRPr>
          </a:p>
          <a:p>
            <a:endParaRPr lang="en-US" sz="1200" b="1" dirty="0">
              <a:solidFill>
                <a:srgbClr val="C00000"/>
              </a:solidFill>
              <a:latin typeface="Century Gothic" panose="020B0502020202020204" pitchFamily="34" charset="0"/>
            </a:endParaRPr>
          </a:p>
        </p:txBody>
      </p:sp>
      <p:sp>
        <p:nvSpPr>
          <p:cNvPr id="10" name="Text Placeholder 4">
            <a:extLst>
              <a:ext uri="{FF2B5EF4-FFF2-40B4-BE49-F238E27FC236}">
                <a16:creationId xmlns:a16="http://schemas.microsoft.com/office/drawing/2014/main" id="{32D79028-71CE-FC1D-023B-D340EECBCA87}"/>
              </a:ext>
            </a:extLst>
          </p:cNvPr>
          <p:cNvSpPr txBox="1">
            <a:spLocks/>
          </p:cNvSpPr>
          <p:nvPr/>
        </p:nvSpPr>
        <p:spPr>
          <a:xfrm>
            <a:off x="5642288" y="3832486"/>
            <a:ext cx="3745500" cy="1026104"/>
          </a:xfrm>
          <a:prstGeom prst="rect">
            <a:avLst/>
          </a:prstGeom>
        </p:spPr>
        <p:txBody>
          <a:bodyPr vert="horz" lIns="0" tIns="0" rIns="0" bIns="0" rtlCol="0" anchor="t" anchorCtr="0"/>
          <a:lstStyle>
            <a:defPPr>
              <a:defRPr lang="en-US"/>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rgbClr val="000000"/>
              </a:solidFill>
              <a:latin typeface="Century Gothic" panose="020B0502020202020204" pitchFamily="34" charset="0"/>
            </a:endParaRPr>
          </a:p>
        </p:txBody>
      </p:sp>
      <p:sp>
        <p:nvSpPr>
          <p:cNvPr id="15" name="Text Placeholder 11">
            <a:extLst>
              <a:ext uri="{FF2B5EF4-FFF2-40B4-BE49-F238E27FC236}">
                <a16:creationId xmlns:a16="http://schemas.microsoft.com/office/drawing/2014/main" id="{7C55984A-C090-39D3-5316-DB87D34E6FE8}"/>
              </a:ext>
            </a:extLst>
          </p:cNvPr>
          <p:cNvSpPr txBox="1">
            <a:spLocks/>
          </p:cNvSpPr>
          <p:nvPr/>
        </p:nvSpPr>
        <p:spPr>
          <a:xfrm>
            <a:off x="6439926" y="2116495"/>
            <a:ext cx="1888466" cy="628278"/>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200" b="1" dirty="0">
                <a:solidFill>
                  <a:srgbClr val="C00000"/>
                </a:solidFill>
                <a:latin typeface="+mn-lt"/>
              </a:rPr>
              <a:t>Makis Angelakeris</a:t>
            </a:r>
          </a:p>
          <a:p>
            <a:pPr algn="ctr">
              <a:lnSpc>
                <a:spcPct val="100000"/>
              </a:lnSpc>
              <a:spcBef>
                <a:spcPts val="0"/>
              </a:spcBef>
            </a:pPr>
            <a:r>
              <a:rPr lang="en-US" sz="1200" dirty="0" err="1">
                <a:solidFill>
                  <a:srgbClr val="C00000"/>
                </a:solidFill>
                <a:latin typeface="+mn-lt"/>
              </a:rPr>
              <a:t>AUTh</a:t>
            </a:r>
            <a:endParaRPr lang="en-US" sz="1200" dirty="0">
              <a:solidFill>
                <a:srgbClr val="C00000"/>
              </a:solidFill>
              <a:latin typeface="+mn-lt"/>
            </a:endParaRPr>
          </a:p>
          <a:p>
            <a:pPr algn="ctr">
              <a:lnSpc>
                <a:spcPct val="100000"/>
              </a:lnSpc>
              <a:spcBef>
                <a:spcPts val="0"/>
              </a:spcBef>
            </a:pPr>
            <a:r>
              <a:rPr lang="en-US" sz="1200" dirty="0">
                <a:solidFill>
                  <a:srgbClr val="C00000"/>
                </a:solidFill>
                <a:latin typeface="+mn-lt"/>
              </a:rPr>
              <a:t>agelaker@auth.gr</a:t>
            </a:r>
          </a:p>
        </p:txBody>
      </p:sp>
      <p:pic>
        <p:nvPicPr>
          <p:cNvPr id="14" name="Picture 2" descr="With each new discovery comes joy and excitement - Catrin">
            <a:extLst>
              <a:ext uri="{FF2B5EF4-FFF2-40B4-BE49-F238E27FC236}">
                <a16:creationId xmlns:a16="http://schemas.microsoft.com/office/drawing/2014/main" id="{6183403C-8949-91BE-59D1-E1A6F51A7CB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796" t="21524" r="24459" b="22398"/>
          <a:stretch/>
        </p:blipFill>
        <p:spPr bwMode="auto">
          <a:xfrm>
            <a:off x="6131718" y="4426702"/>
            <a:ext cx="1330057" cy="14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5B6D950-B49F-CDDB-E8F7-B242CD5C480F}"/>
              </a:ext>
            </a:extLst>
          </p:cNvPr>
          <p:cNvSpPr txBox="1">
            <a:spLocks/>
          </p:cNvSpPr>
          <p:nvPr/>
        </p:nvSpPr>
        <p:spPr>
          <a:xfrm>
            <a:off x="1518233" y="5303382"/>
            <a:ext cx="4228779"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800" dirty="0">
                <a:solidFill>
                  <a:srgbClr val="C00000"/>
                </a:solidFill>
                <a:effectLst>
                  <a:outerShdw blurRad="38100" dist="38100" dir="2700000" algn="tl">
                    <a:srgbClr val="000000">
                      <a:alpha val="43137"/>
                    </a:srgbClr>
                  </a:outerShdw>
                </a:effectLst>
              </a:rPr>
              <a:t>Zoom Meetings 2/month</a:t>
            </a:r>
            <a:endParaRPr lang="en-GB" sz="2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5297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6CAF4C7-A3D4-4226-BDDF-0F2D5DF51DAA}"/>
              </a:ext>
            </a:extLst>
          </p:cNvPr>
          <p:cNvSpPr>
            <a:spLocks noGrp="1"/>
          </p:cNvSpPr>
          <p:nvPr>
            <p:ph idx="1"/>
          </p:nvPr>
        </p:nvSpPr>
        <p:spPr>
          <a:xfrm>
            <a:off x="1489511" y="1253331"/>
            <a:ext cx="10400185" cy="4351338"/>
          </a:xfrm>
          <a:noFill/>
        </p:spPr>
        <p:txBody>
          <a:bodyPr>
            <a:normAutofit fontScale="25000" lnSpcReduction="20000"/>
          </a:bodyPr>
          <a:lstStyle/>
          <a:p>
            <a:pPr marL="0" indent="0">
              <a:lnSpc>
                <a:spcPct val="170000"/>
              </a:lnSpc>
              <a:spcBef>
                <a:spcPts val="600"/>
              </a:spcBef>
              <a:buNone/>
            </a:pPr>
            <a:r>
              <a:rPr lang="en-US" sz="9600" b="1" dirty="0">
                <a:solidFill>
                  <a:srgbClr val="C00000"/>
                </a:solidFill>
              </a:rPr>
              <a:t>D2.1 </a:t>
            </a:r>
            <a:r>
              <a:rPr lang="en-US" sz="8000" dirty="0"/>
              <a:t>Conjugated MNPs/Aptamers Design, Synthesis, and Selection, Version 1 (12 months, </a:t>
            </a:r>
            <a:r>
              <a:rPr lang="en-US" sz="7200" dirty="0"/>
              <a:t>OTHER, SEN – Sensitive, 5 </a:t>
            </a:r>
            <a:r>
              <a:rPr lang="en-US" sz="8000" dirty="0"/>
              <a:t>– AUTH)</a:t>
            </a:r>
            <a:endParaRPr lang="en-US" sz="6400" dirty="0"/>
          </a:p>
          <a:p>
            <a:pPr marL="0" indent="0">
              <a:lnSpc>
                <a:spcPct val="170000"/>
              </a:lnSpc>
              <a:spcBef>
                <a:spcPts val="600"/>
              </a:spcBef>
              <a:buNone/>
            </a:pPr>
            <a:r>
              <a:rPr lang="en-US" sz="9600" b="1" dirty="0">
                <a:solidFill>
                  <a:srgbClr val="C00000"/>
                </a:solidFill>
              </a:rPr>
              <a:t>D2.2</a:t>
            </a:r>
            <a:r>
              <a:rPr lang="en-US" sz="8000" dirty="0"/>
              <a:t> Conjugated MNPs/</a:t>
            </a:r>
            <a:r>
              <a:rPr lang="en-US" sz="8000" dirty="0" err="1"/>
              <a:t>Aptamers</a:t>
            </a:r>
            <a:r>
              <a:rPr lang="en-US" sz="8000" dirty="0"/>
              <a:t> Design, Synthesis, and Selection, Version 2 (12 months, OTHER, </a:t>
            </a:r>
            <a:r>
              <a:rPr lang="en-US" sz="7200" dirty="0"/>
              <a:t>SEN – Sensitive, 5 </a:t>
            </a:r>
            <a:r>
              <a:rPr lang="en-US" sz="8000" dirty="0"/>
              <a:t>–AUTH)</a:t>
            </a:r>
            <a:endParaRPr lang="en-US" sz="6400" dirty="0"/>
          </a:p>
          <a:p>
            <a:pPr marL="0" indent="0">
              <a:lnSpc>
                <a:spcPct val="170000"/>
              </a:lnSpc>
              <a:spcBef>
                <a:spcPts val="600"/>
              </a:spcBef>
              <a:buNone/>
            </a:pPr>
            <a:r>
              <a:rPr lang="en-US" sz="9600" b="1" dirty="0">
                <a:solidFill>
                  <a:srgbClr val="C00000"/>
                </a:solidFill>
              </a:rPr>
              <a:t>D2.3</a:t>
            </a:r>
            <a:r>
              <a:rPr lang="en-US" sz="8000" dirty="0"/>
              <a:t> Conjugated MNPs/</a:t>
            </a:r>
            <a:r>
              <a:rPr lang="en-US" sz="8000" dirty="0" err="1"/>
              <a:t>Aptamers</a:t>
            </a:r>
            <a:r>
              <a:rPr lang="en-US" sz="8000" dirty="0"/>
              <a:t> Binding to AD Biomarkers evaluation, Version 1 (</a:t>
            </a:r>
            <a:r>
              <a:rPr lang="fr-FR" sz="8000" dirty="0"/>
              <a:t>18</a:t>
            </a:r>
            <a:r>
              <a:rPr lang="en-US" sz="8000" dirty="0"/>
              <a:t> months, </a:t>
            </a:r>
            <a:r>
              <a:rPr lang="fr-FR" sz="8000" dirty="0"/>
              <a:t>R — </a:t>
            </a:r>
            <a:r>
              <a:rPr lang="fr-FR" sz="7200" dirty="0"/>
              <a:t>Document, report PU - Public</a:t>
            </a:r>
            <a:r>
              <a:rPr lang="en-US" sz="7200" dirty="0"/>
              <a:t>, 5 </a:t>
            </a:r>
            <a:r>
              <a:rPr lang="en-US" sz="8000" dirty="0"/>
              <a:t>–AUTH)</a:t>
            </a:r>
            <a:endParaRPr lang="en-US" sz="6400" dirty="0"/>
          </a:p>
          <a:p>
            <a:pPr marL="0" indent="0">
              <a:lnSpc>
                <a:spcPct val="170000"/>
              </a:lnSpc>
              <a:spcBef>
                <a:spcPts val="600"/>
              </a:spcBef>
              <a:buNone/>
            </a:pPr>
            <a:r>
              <a:rPr lang="en-US" sz="9600" b="1" dirty="0">
                <a:solidFill>
                  <a:srgbClr val="C00000"/>
                </a:solidFill>
              </a:rPr>
              <a:t>D2.4</a:t>
            </a:r>
            <a:r>
              <a:rPr lang="en-US" sz="7400" b="1" dirty="0">
                <a:solidFill>
                  <a:srgbClr val="C00000"/>
                </a:solidFill>
              </a:rPr>
              <a:t> </a:t>
            </a:r>
            <a:r>
              <a:rPr lang="en-US" sz="8000" dirty="0"/>
              <a:t>Conjugated MNPs/</a:t>
            </a:r>
            <a:r>
              <a:rPr lang="en-US" sz="8000" dirty="0" err="1"/>
              <a:t>Aptamers</a:t>
            </a:r>
            <a:r>
              <a:rPr lang="en-US" sz="8000" dirty="0"/>
              <a:t> Binding to AD Biomarkers evaluation, Version 2 (</a:t>
            </a:r>
            <a:r>
              <a:rPr lang="fr-FR" sz="8000" dirty="0"/>
              <a:t>30</a:t>
            </a:r>
            <a:r>
              <a:rPr lang="en-US" sz="8000" dirty="0"/>
              <a:t> months, </a:t>
            </a:r>
            <a:r>
              <a:rPr lang="fr-FR" sz="8000" dirty="0"/>
              <a:t>R — </a:t>
            </a:r>
            <a:r>
              <a:rPr lang="fr-FR" sz="7200" dirty="0"/>
              <a:t>Document, report PU - Public</a:t>
            </a:r>
            <a:r>
              <a:rPr lang="en-US" sz="7200" dirty="0"/>
              <a:t>, 5</a:t>
            </a:r>
            <a:r>
              <a:rPr lang="en-US" sz="8000" dirty="0"/>
              <a:t> –AUTH)</a:t>
            </a:r>
            <a:endParaRPr lang="en-US" sz="6400" dirty="0"/>
          </a:p>
        </p:txBody>
      </p:sp>
      <p:sp>
        <p:nvSpPr>
          <p:cNvPr id="8" name="Θέση περιεχομένου 2">
            <a:extLst>
              <a:ext uri="{FF2B5EF4-FFF2-40B4-BE49-F238E27FC236}">
                <a16:creationId xmlns:a16="http://schemas.microsoft.com/office/drawing/2014/main" id="{3080B4F8-1389-3093-0883-BB22C95D8E8B}"/>
              </a:ext>
            </a:extLst>
          </p:cNvPr>
          <p:cNvSpPr txBox="1">
            <a:spLocks/>
          </p:cNvSpPr>
          <p:nvPr/>
        </p:nvSpPr>
        <p:spPr>
          <a:xfrm>
            <a:off x="1604556" y="2125782"/>
            <a:ext cx="1058744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3" name="Title 1">
            <a:extLst>
              <a:ext uri="{FF2B5EF4-FFF2-40B4-BE49-F238E27FC236}">
                <a16:creationId xmlns:a16="http://schemas.microsoft.com/office/drawing/2014/main" id="{71A6CEC3-56E2-C977-4ABD-2CD379F552C1}"/>
              </a:ext>
            </a:extLst>
          </p:cNvPr>
          <p:cNvSpPr txBox="1">
            <a:spLocks/>
          </p:cNvSpPr>
          <p:nvPr/>
        </p:nvSpPr>
        <p:spPr>
          <a:xfrm>
            <a:off x="1423608" y="222049"/>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Deliverables</a:t>
            </a:r>
            <a:endParaRPr lang="en-GB"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8136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περιεχομένου 2">
            <a:extLst>
              <a:ext uri="{FF2B5EF4-FFF2-40B4-BE49-F238E27FC236}">
                <a16:creationId xmlns:a16="http://schemas.microsoft.com/office/drawing/2014/main" id="{3080B4F8-1389-3093-0883-BB22C95D8E8B}"/>
              </a:ext>
            </a:extLst>
          </p:cNvPr>
          <p:cNvSpPr txBox="1">
            <a:spLocks/>
          </p:cNvSpPr>
          <p:nvPr/>
        </p:nvSpPr>
        <p:spPr>
          <a:xfrm>
            <a:off x="1604556" y="2125782"/>
            <a:ext cx="1058744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Title 1">
            <a:extLst>
              <a:ext uri="{FF2B5EF4-FFF2-40B4-BE49-F238E27FC236}">
                <a16:creationId xmlns:a16="http://schemas.microsoft.com/office/drawing/2014/main" id="{E10D1204-2E56-2051-D515-D508CC421E0A}"/>
              </a:ext>
            </a:extLst>
          </p:cNvPr>
          <p:cNvSpPr txBox="1">
            <a:spLocks/>
          </p:cNvSpPr>
          <p:nvPr/>
        </p:nvSpPr>
        <p:spPr>
          <a:xfrm>
            <a:off x="1476404" y="275418"/>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Milestones</a:t>
            </a:r>
            <a:endParaRPr lang="en-GB" dirty="0">
              <a:solidFill>
                <a:srgbClr val="C00000"/>
              </a:solidFill>
              <a:effectLst>
                <a:outerShdw blurRad="38100" dist="38100" dir="2700000" algn="tl">
                  <a:srgbClr val="000000">
                    <a:alpha val="43137"/>
                  </a:srgbClr>
                </a:outerShdw>
              </a:effectLst>
            </a:endParaRPr>
          </a:p>
        </p:txBody>
      </p:sp>
      <p:pic>
        <p:nvPicPr>
          <p:cNvPr id="5" name="Εικόνα 4">
            <a:extLst>
              <a:ext uri="{FF2B5EF4-FFF2-40B4-BE49-F238E27FC236}">
                <a16:creationId xmlns:a16="http://schemas.microsoft.com/office/drawing/2014/main" id="{6048FBF6-8F9E-9F2B-DC7C-A0522B6FABD0}"/>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13275" y="739298"/>
            <a:ext cx="2097505" cy="1807891"/>
          </a:xfrm>
          <a:prstGeom prst="rect">
            <a:avLst/>
          </a:prstGeom>
        </p:spPr>
      </p:pic>
      <p:graphicFrame>
        <p:nvGraphicFramePr>
          <p:cNvPr id="6" name="Πίνακας 5">
            <a:extLst>
              <a:ext uri="{FF2B5EF4-FFF2-40B4-BE49-F238E27FC236}">
                <a16:creationId xmlns:a16="http://schemas.microsoft.com/office/drawing/2014/main" id="{7EF95BBF-58EF-B1C1-FE36-6F7E4A370403}"/>
              </a:ext>
            </a:extLst>
          </p:cNvPr>
          <p:cNvGraphicFramePr>
            <a:graphicFrameLocks noGrp="1"/>
          </p:cNvGraphicFramePr>
          <p:nvPr>
            <p:extLst>
              <p:ext uri="{D42A27DB-BD31-4B8C-83A1-F6EECF244321}">
                <p14:modId xmlns:p14="http://schemas.microsoft.com/office/powerpoint/2010/main" val="3119422012"/>
              </p:ext>
            </p:extLst>
          </p:nvPr>
        </p:nvGraphicFramePr>
        <p:xfrm>
          <a:off x="346450" y="1489360"/>
          <a:ext cx="9102350" cy="2468880"/>
        </p:xfrm>
        <a:graphic>
          <a:graphicData uri="http://schemas.openxmlformats.org/drawingml/2006/table">
            <a:tbl>
              <a:tblPr bandRow="1">
                <a:tableStyleId>{5C22544A-7EE6-4342-B048-85BDC9FD1C3A}</a:tableStyleId>
              </a:tblPr>
              <a:tblGrid>
                <a:gridCol w="358314">
                  <a:extLst>
                    <a:ext uri="{9D8B030D-6E8A-4147-A177-3AD203B41FA5}">
                      <a16:colId xmlns:a16="http://schemas.microsoft.com/office/drawing/2014/main" val="789396022"/>
                    </a:ext>
                  </a:extLst>
                </a:gridCol>
                <a:gridCol w="4421418">
                  <a:extLst>
                    <a:ext uri="{9D8B030D-6E8A-4147-A177-3AD203B41FA5}">
                      <a16:colId xmlns:a16="http://schemas.microsoft.com/office/drawing/2014/main" val="1109684858"/>
                    </a:ext>
                  </a:extLst>
                </a:gridCol>
                <a:gridCol w="1072325">
                  <a:extLst>
                    <a:ext uri="{9D8B030D-6E8A-4147-A177-3AD203B41FA5}">
                      <a16:colId xmlns:a16="http://schemas.microsoft.com/office/drawing/2014/main" val="3629649129"/>
                    </a:ext>
                  </a:extLst>
                </a:gridCol>
                <a:gridCol w="516255">
                  <a:extLst>
                    <a:ext uri="{9D8B030D-6E8A-4147-A177-3AD203B41FA5}">
                      <a16:colId xmlns:a16="http://schemas.microsoft.com/office/drawing/2014/main" val="725388157"/>
                    </a:ext>
                  </a:extLst>
                </a:gridCol>
                <a:gridCol w="2734038">
                  <a:extLst>
                    <a:ext uri="{9D8B030D-6E8A-4147-A177-3AD203B41FA5}">
                      <a16:colId xmlns:a16="http://schemas.microsoft.com/office/drawing/2014/main" val="2024582696"/>
                    </a:ext>
                  </a:extLst>
                </a:gridCol>
              </a:tblGrid>
              <a:tr h="0">
                <a:tc>
                  <a:txBody>
                    <a:bodyPr/>
                    <a:lstStyle/>
                    <a:p>
                      <a:pPr algn="ctr"/>
                      <a:r>
                        <a:rPr lang="en-GB" sz="1800">
                          <a:effectLst/>
                        </a:rPr>
                        <a:t>2</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dirty="0">
                          <a:effectLst/>
                        </a:rPr>
                        <a:t>System Architecture and Use Cases Available</a:t>
                      </a:r>
                      <a:endParaRPr lang="el-GR" sz="18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WP1</a:t>
                      </a:r>
                      <a:endParaRPr lang="el-GR" sz="1800">
                        <a:effectLst/>
                        <a:latin typeface="Times New Roman" panose="02020603050405020304" pitchFamily="18" charset="0"/>
                        <a:ea typeface="Times New Roman" panose="02020603050405020304" pitchFamily="18" charset="0"/>
                      </a:endParaRPr>
                    </a:p>
                  </a:txBody>
                  <a:tcPr marL="18415" marR="18415" marT="0" marB="0"/>
                </a:tc>
                <a:tc>
                  <a:txBody>
                    <a:bodyPr/>
                    <a:lstStyle/>
                    <a:p>
                      <a:pPr algn="ctr"/>
                      <a:r>
                        <a:rPr lang="en-GB" sz="1800">
                          <a:effectLst/>
                        </a:rPr>
                        <a:t>M9</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D1.2 v1 Available </a:t>
                      </a:r>
                      <a:endParaRPr lang="el-GR" sz="1800">
                        <a:effectLst/>
                        <a:latin typeface="Times New Roman" panose="02020603050405020304" pitchFamily="18" charset="0"/>
                        <a:ea typeface="Times New Roman" panose="02020603050405020304" pitchFamily="18" charset="0"/>
                      </a:endParaRPr>
                    </a:p>
                  </a:txBody>
                  <a:tcPr marL="18415" marR="18415" marT="0" marB="0"/>
                </a:tc>
                <a:extLst>
                  <a:ext uri="{0D108BD9-81ED-4DB2-BD59-A6C34878D82A}">
                    <a16:rowId xmlns:a16="http://schemas.microsoft.com/office/drawing/2014/main" val="507158147"/>
                  </a:ext>
                </a:extLst>
              </a:tr>
              <a:tr h="0">
                <a:tc>
                  <a:txBody>
                    <a:bodyPr/>
                    <a:lstStyle/>
                    <a:p>
                      <a:pPr algn="ctr"/>
                      <a:r>
                        <a:rPr lang="en-GB" sz="1800">
                          <a:effectLst/>
                        </a:rPr>
                        <a:t>3</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a:effectLst/>
                        </a:rPr>
                        <a:t>Clinical Pilot Studies Protocols available and approved</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WP5</a:t>
                      </a:r>
                      <a:endParaRPr lang="el-GR" sz="1800">
                        <a:effectLst/>
                        <a:latin typeface="Times New Roman" panose="02020603050405020304" pitchFamily="18" charset="0"/>
                        <a:ea typeface="Times New Roman" panose="02020603050405020304" pitchFamily="18" charset="0"/>
                      </a:endParaRPr>
                    </a:p>
                  </a:txBody>
                  <a:tcPr marL="18415" marR="18415" marT="0" marB="0"/>
                </a:tc>
                <a:tc>
                  <a:txBody>
                    <a:bodyPr/>
                    <a:lstStyle/>
                    <a:p>
                      <a:pPr algn="ctr"/>
                      <a:r>
                        <a:rPr lang="en-GB" sz="1800">
                          <a:effectLst/>
                        </a:rPr>
                        <a:t>M12</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D5.1 Available </a:t>
                      </a:r>
                      <a:endParaRPr lang="el-GR" sz="1800">
                        <a:effectLst/>
                        <a:latin typeface="Times New Roman" panose="02020603050405020304" pitchFamily="18" charset="0"/>
                        <a:ea typeface="Times New Roman" panose="02020603050405020304" pitchFamily="18" charset="0"/>
                      </a:endParaRPr>
                    </a:p>
                  </a:txBody>
                  <a:tcPr marL="18415" marR="18415" marT="0" marB="0"/>
                </a:tc>
                <a:extLst>
                  <a:ext uri="{0D108BD9-81ED-4DB2-BD59-A6C34878D82A}">
                    <a16:rowId xmlns:a16="http://schemas.microsoft.com/office/drawing/2014/main" val="1512630300"/>
                  </a:ext>
                </a:extLst>
              </a:tr>
              <a:tr h="0">
                <a:tc>
                  <a:txBody>
                    <a:bodyPr/>
                    <a:lstStyle/>
                    <a:p>
                      <a:pPr algn="ctr"/>
                      <a:r>
                        <a:rPr lang="en-GB" sz="1800">
                          <a:effectLst/>
                        </a:rPr>
                        <a:t>4</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a:effectLst/>
                        </a:rPr>
                        <a:t>First prototype of (i) conjugated MNPs/Aptamers and (ii) functionalised graphenes conjugated with ssDNA</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WP2, WP3</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M18</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fr-FR" sz="1800">
                          <a:effectLst/>
                        </a:rPr>
                        <a:t>D2.2 v1, D3.1 v1 Available</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1822327500"/>
                  </a:ext>
                </a:extLst>
              </a:tr>
              <a:tr h="0">
                <a:tc>
                  <a:txBody>
                    <a:bodyPr/>
                    <a:lstStyle/>
                    <a:p>
                      <a:pPr algn="ctr"/>
                      <a:r>
                        <a:rPr lang="en-GB" sz="1800">
                          <a:effectLst/>
                        </a:rPr>
                        <a:t>5</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a:effectLst/>
                        </a:rPr>
                        <a:t>Final System Architecture, Final Pilot Studies designs, and First 2D-BioPAD prototype device Available</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WP1-WP5</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M24</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fr-FR" sz="1800" dirty="0">
                          <a:effectLst/>
                        </a:rPr>
                        <a:t>D2.1 v2, D3.2 v1, D4.2 v1, D5.1 v2 </a:t>
                      </a:r>
                      <a:r>
                        <a:rPr lang="fr-FR" sz="1800" dirty="0" err="1">
                          <a:effectLst/>
                        </a:rPr>
                        <a:t>Available</a:t>
                      </a:r>
                      <a:endParaRPr lang="el-GR" sz="18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2718000052"/>
                  </a:ext>
                </a:extLst>
              </a:tr>
            </a:tbl>
          </a:graphicData>
        </a:graphic>
      </p:graphicFrame>
      <p:graphicFrame>
        <p:nvGraphicFramePr>
          <p:cNvPr id="7" name="Πίνακας 6">
            <a:extLst>
              <a:ext uri="{FF2B5EF4-FFF2-40B4-BE49-F238E27FC236}">
                <a16:creationId xmlns:a16="http://schemas.microsoft.com/office/drawing/2014/main" id="{86E5E351-6187-7089-2E58-706967BFA3BA}"/>
              </a:ext>
            </a:extLst>
          </p:cNvPr>
          <p:cNvGraphicFramePr>
            <a:graphicFrameLocks noGrp="1"/>
          </p:cNvGraphicFramePr>
          <p:nvPr>
            <p:extLst>
              <p:ext uri="{D42A27DB-BD31-4B8C-83A1-F6EECF244321}">
                <p14:modId xmlns:p14="http://schemas.microsoft.com/office/powerpoint/2010/main" val="1324165071"/>
              </p:ext>
            </p:extLst>
          </p:nvPr>
        </p:nvGraphicFramePr>
        <p:xfrm>
          <a:off x="3494280" y="4440778"/>
          <a:ext cx="8589683" cy="1920240"/>
        </p:xfrm>
        <a:graphic>
          <a:graphicData uri="http://schemas.openxmlformats.org/drawingml/2006/table">
            <a:tbl>
              <a:tblPr bandRow="1">
                <a:tableStyleId>{5C22544A-7EE6-4342-B048-85BDC9FD1C3A}</a:tableStyleId>
              </a:tblPr>
              <a:tblGrid>
                <a:gridCol w="303349">
                  <a:extLst>
                    <a:ext uri="{9D8B030D-6E8A-4147-A177-3AD203B41FA5}">
                      <a16:colId xmlns:a16="http://schemas.microsoft.com/office/drawing/2014/main" val="3975837444"/>
                    </a:ext>
                  </a:extLst>
                </a:gridCol>
                <a:gridCol w="4696522">
                  <a:extLst>
                    <a:ext uri="{9D8B030D-6E8A-4147-A177-3AD203B41FA5}">
                      <a16:colId xmlns:a16="http://schemas.microsoft.com/office/drawing/2014/main" val="3045212487"/>
                    </a:ext>
                  </a:extLst>
                </a:gridCol>
                <a:gridCol w="1064387">
                  <a:extLst>
                    <a:ext uri="{9D8B030D-6E8A-4147-A177-3AD203B41FA5}">
                      <a16:colId xmlns:a16="http://schemas.microsoft.com/office/drawing/2014/main" val="606463879"/>
                    </a:ext>
                  </a:extLst>
                </a:gridCol>
                <a:gridCol w="505143">
                  <a:extLst>
                    <a:ext uri="{9D8B030D-6E8A-4147-A177-3AD203B41FA5}">
                      <a16:colId xmlns:a16="http://schemas.microsoft.com/office/drawing/2014/main" val="285316785"/>
                    </a:ext>
                  </a:extLst>
                </a:gridCol>
                <a:gridCol w="2020282">
                  <a:extLst>
                    <a:ext uri="{9D8B030D-6E8A-4147-A177-3AD203B41FA5}">
                      <a16:colId xmlns:a16="http://schemas.microsoft.com/office/drawing/2014/main" val="271650026"/>
                    </a:ext>
                  </a:extLst>
                </a:gridCol>
              </a:tblGrid>
              <a:tr h="939691">
                <a:tc>
                  <a:txBody>
                    <a:bodyPr/>
                    <a:lstStyle/>
                    <a:p>
                      <a:pPr algn="ctr"/>
                      <a:r>
                        <a:rPr lang="en-GB" sz="1800">
                          <a:effectLst/>
                        </a:rPr>
                        <a:t>7</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a:effectLst/>
                        </a:rPr>
                        <a:t>Second prototype of (i) conjugated MNPs/Aptamers and (ii) functionalised graphenes conjugated with ssDNA. Preliminary Retrospective Study Results Available</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WP3, WP5</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M30</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fr-FR" sz="1800" dirty="0">
                          <a:effectLst/>
                        </a:rPr>
                        <a:t>D2.2 v2, D3.1 v2, D5.2 v1 </a:t>
                      </a:r>
                      <a:r>
                        <a:rPr lang="fr-FR" sz="1800" dirty="0" err="1">
                          <a:effectLst/>
                        </a:rPr>
                        <a:t>Available</a:t>
                      </a:r>
                      <a:endParaRPr lang="el-GR" sz="18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1745505149"/>
                  </a:ext>
                </a:extLst>
              </a:tr>
              <a:tr h="0">
                <a:tc>
                  <a:txBody>
                    <a:bodyPr/>
                    <a:lstStyle/>
                    <a:p>
                      <a:pPr algn="ctr"/>
                      <a:r>
                        <a:rPr lang="en-GB" sz="1800">
                          <a:effectLst/>
                        </a:rPr>
                        <a:t>8</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l"/>
                      <a:r>
                        <a:rPr lang="en-GB" sz="1800" dirty="0">
                          <a:effectLst/>
                        </a:rPr>
                        <a:t>First complete 2D-BioPAD system prototype available, Enrolment of patients of the prospective </a:t>
                      </a:r>
                      <a:endParaRPr lang="el-GR" sz="1800" dirty="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WP4</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en-GB" sz="1800">
                          <a:effectLst/>
                        </a:rPr>
                        <a:t>M36</a:t>
                      </a:r>
                      <a:endParaRPr lang="el-GR" sz="1800">
                        <a:effectLst/>
                        <a:latin typeface="Times New Roman" panose="02020603050405020304" pitchFamily="18" charset="0"/>
                        <a:ea typeface="Times New Roman" panose="02020603050405020304" pitchFamily="18" charset="0"/>
                      </a:endParaRPr>
                    </a:p>
                  </a:txBody>
                  <a:tcPr marL="18415" marR="18415" marT="0" marB="0" anchor="ctr"/>
                </a:tc>
                <a:tc>
                  <a:txBody>
                    <a:bodyPr/>
                    <a:lstStyle/>
                    <a:p>
                      <a:pPr algn="ctr"/>
                      <a:r>
                        <a:rPr lang="fr-FR" sz="1800" dirty="0">
                          <a:effectLst/>
                        </a:rPr>
                        <a:t>D3.2 v2, D3.3, D4.1, D4.2 v2 </a:t>
                      </a:r>
                      <a:r>
                        <a:rPr lang="fr-FR" sz="1800" dirty="0" err="1">
                          <a:effectLst/>
                        </a:rPr>
                        <a:t>Available</a:t>
                      </a:r>
                      <a:r>
                        <a:rPr lang="fr-FR" sz="1800" dirty="0">
                          <a:effectLst/>
                        </a:rPr>
                        <a:t> </a:t>
                      </a:r>
                      <a:endParaRPr lang="el-GR" sz="1800" dirty="0">
                        <a:effectLst/>
                        <a:latin typeface="Times New Roman" panose="02020603050405020304" pitchFamily="18" charset="0"/>
                        <a:ea typeface="Times New Roman" panose="02020603050405020304" pitchFamily="18" charset="0"/>
                      </a:endParaRPr>
                    </a:p>
                  </a:txBody>
                  <a:tcPr marL="18415" marR="18415" marT="0" marB="0" anchor="ctr"/>
                </a:tc>
                <a:extLst>
                  <a:ext uri="{0D108BD9-81ED-4DB2-BD59-A6C34878D82A}">
                    <a16:rowId xmlns:a16="http://schemas.microsoft.com/office/drawing/2014/main" val="1500997942"/>
                  </a:ext>
                </a:extLst>
              </a:tr>
            </a:tbl>
          </a:graphicData>
        </a:graphic>
      </p:graphicFrame>
      <p:pic>
        <p:nvPicPr>
          <p:cNvPr id="19" name="Εικόνα 18">
            <a:extLst>
              <a:ext uri="{FF2B5EF4-FFF2-40B4-BE49-F238E27FC236}">
                <a16:creationId xmlns:a16="http://schemas.microsoft.com/office/drawing/2014/main" id="{05EC6693-1AF9-94B0-197D-B900585BE80D}"/>
              </a:ext>
            </a:extLst>
          </p:cNvPr>
          <p:cNvPicPr>
            <a:picLocks noChangeAspect="1"/>
          </p:cNvPicPr>
          <p:nvPr/>
        </p:nvPicPr>
        <p:blipFill>
          <a:blip r:embed="rId4"/>
          <a:stretch>
            <a:fillRect/>
          </a:stretch>
        </p:blipFill>
        <p:spPr>
          <a:xfrm>
            <a:off x="108037" y="5030484"/>
            <a:ext cx="3267882" cy="1041012"/>
          </a:xfrm>
          <a:prstGeom prst="rect">
            <a:avLst/>
          </a:prstGeom>
          <a:solidFill>
            <a:schemeClr val="bg1"/>
          </a:solidFill>
        </p:spPr>
      </p:pic>
    </p:spTree>
    <p:extLst>
      <p:ext uri="{BB962C8B-B14F-4D97-AF65-F5344CB8AC3E}">
        <p14:creationId xmlns:p14="http://schemas.microsoft.com/office/powerpoint/2010/main" val="241459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F28A649-EFB2-D7B9-3017-A146BB1487AA}"/>
              </a:ext>
            </a:extLst>
          </p:cNvPr>
          <p:cNvGraphicFramePr>
            <a:graphicFrameLocks noGrp="1"/>
          </p:cNvGraphicFramePr>
          <p:nvPr>
            <p:ph idx="1"/>
            <p:extLst>
              <p:ext uri="{D42A27DB-BD31-4B8C-83A1-F6EECF244321}">
                <p14:modId xmlns:p14="http://schemas.microsoft.com/office/powerpoint/2010/main" val="2439487753"/>
              </p:ext>
            </p:extLst>
          </p:nvPr>
        </p:nvGraphicFramePr>
        <p:xfrm>
          <a:off x="1520822" y="2989844"/>
          <a:ext cx="1001871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70AFD807-721A-5BB5-EB1E-8588E2AC1891}"/>
              </a:ext>
            </a:extLst>
          </p:cNvPr>
          <p:cNvSpPr txBox="1">
            <a:spLocks/>
          </p:cNvSpPr>
          <p:nvPr/>
        </p:nvSpPr>
        <p:spPr>
          <a:xfrm>
            <a:off x="1520822" y="223256"/>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TimeLine</a:t>
            </a:r>
            <a:endParaRPr lang="en-GB" dirty="0">
              <a:solidFill>
                <a:srgbClr val="C00000"/>
              </a:solidFill>
              <a:effectLst>
                <a:outerShdw blurRad="38100" dist="38100" dir="2700000" algn="tl">
                  <a:srgbClr val="000000">
                    <a:alpha val="43137"/>
                  </a:srgbClr>
                </a:outerShdw>
              </a:effectLst>
            </a:endParaRPr>
          </a:p>
        </p:txBody>
      </p:sp>
      <p:pic>
        <p:nvPicPr>
          <p:cNvPr id="3074" name="Picture 2" descr="Project Kickoff in the Agile World - Agile Notion">
            <a:extLst>
              <a:ext uri="{FF2B5EF4-FFF2-40B4-BE49-F238E27FC236}">
                <a16:creationId xmlns:a16="http://schemas.microsoft.com/office/drawing/2014/main" id="{9DE0AE7D-AF8F-6B03-0895-1C542CB7686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06066" y="516808"/>
            <a:ext cx="4848225" cy="2295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3E0439-3CAB-4A29-7EAE-D485D8927E76}"/>
              </a:ext>
            </a:extLst>
          </p:cNvPr>
          <p:cNvSpPr txBox="1"/>
          <p:nvPr/>
        </p:nvSpPr>
        <p:spPr>
          <a:xfrm>
            <a:off x="4523670" y="535916"/>
            <a:ext cx="1141659" cy="646331"/>
          </a:xfrm>
          <a:prstGeom prst="rect">
            <a:avLst/>
          </a:prstGeom>
          <a:solidFill>
            <a:srgbClr val="FFFFFF">
              <a:alpha val="50196"/>
            </a:srgbClr>
          </a:solidFill>
        </p:spPr>
        <p:txBody>
          <a:bodyPr wrap="none" rtlCol="0">
            <a:spAutoFit/>
          </a:bodyPr>
          <a:lstStyle/>
          <a:p>
            <a:r>
              <a:rPr lang="en-US" sz="3600" b="1" i="1" dirty="0">
                <a:solidFill>
                  <a:srgbClr val="00B050"/>
                </a:solidFill>
                <a:effectLst>
                  <a:outerShdw blurRad="38100" dist="38100" dir="2700000" algn="tl">
                    <a:srgbClr val="000000">
                      <a:alpha val="43137"/>
                    </a:srgbClr>
                  </a:outerShdw>
                </a:effectLst>
                <a:latin typeface="Bradley Hand ITC" panose="03070402050302030203" pitchFamily="66" charset="0"/>
              </a:rPr>
              <a:t>WP2</a:t>
            </a:r>
            <a:endParaRPr lang="el-GR" sz="3600" b="1" i="1" dirty="0">
              <a:solidFill>
                <a:srgbClr val="00B050"/>
              </a:solidFill>
              <a:effectLst>
                <a:outerShdw blurRad="38100" dist="38100" dir="2700000" algn="tl">
                  <a:srgbClr val="000000">
                    <a:alpha val="43137"/>
                  </a:srgbClr>
                </a:outerShdw>
              </a:effectLst>
              <a:latin typeface="Century725 Cn BT" panose="02040506070705020204" pitchFamily="18" charset="0"/>
            </a:endParaRPr>
          </a:p>
        </p:txBody>
      </p:sp>
      <p:sp>
        <p:nvSpPr>
          <p:cNvPr id="6" name="TextBox 5">
            <a:extLst>
              <a:ext uri="{FF2B5EF4-FFF2-40B4-BE49-F238E27FC236}">
                <a16:creationId xmlns:a16="http://schemas.microsoft.com/office/drawing/2014/main" id="{75988D4C-75AF-BF94-A610-F2C37D569D63}"/>
              </a:ext>
            </a:extLst>
          </p:cNvPr>
          <p:cNvSpPr txBox="1"/>
          <p:nvPr/>
        </p:nvSpPr>
        <p:spPr>
          <a:xfrm>
            <a:off x="5352006" y="2031967"/>
            <a:ext cx="2776722" cy="646331"/>
          </a:xfrm>
          <a:prstGeom prst="rect">
            <a:avLst/>
          </a:prstGeom>
          <a:noFill/>
        </p:spPr>
        <p:txBody>
          <a:bodyPr wrap="none" rtlCol="0">
            <a:spAutoFit/>
          </a:bodyPr>
          <a:lstStyle/>
          <a:p>
            <a:r>
              <a:rPr lang="en-US" sz="3600" b="1" i="1" dirty="0">
                <a:solidFill>
                  <a:srgbClr val="00B050"/>
                </a:solidFill>
                <a:effectLst>
                  <a:outerShdw blurRad="38100" dist="38100" dir="2700000" algn="tl">
                    <a:srgbClr val="000000">
                      <a:alpha val="43137"/>
                    </a:srgbClr>
                  </a:outerShdw>
                </a:effectLst>
                <a:latin typeface="Bradley Hand ITC" panose="03070402050302030203" pitchFamily="66" charset="0"/>
              </a:rPr>
              <a:t>M4: Jan2025</a:t>
            </a:r>
            <a:endParaRPr lang="el-GR" sz="3600" b="1" i="1" dirty="0">
              <a:solidFill>
                <a:srgbClr val="00B050"/>
              </a:solidFill>
              <a:effectLst>
                <a:outerShdw blurRad="38100" dist="38100" dir="2700000" algn="tl">
                  <a:srgbClr val="000000">
                    <a:alpha val="43137"/>
                  </a:srgbClr>
                </a:outerShdw>
              </a:effectLst>
              <a:latin typeface="Century725 Cn BT" panose="02040506070705020204" pitchFamily="18" charset="0"/>
            </a:endParaRPr>
          </a:p>
        </p:txBody>
      </p:sp>
      <p:sp>
        <p:nvSpPr>
          <p:cNvPr id="9" name="TextBox 8">
            <a:extLst>
              <a:ext uri="{FF2B5EF4-FFF2-40B4-BE49-F238E27FC236}">
                <a16:creationId xmlns:a16="http://schemas.microsoft.com/office/drawing/2014/main" id="{D5F179F5-A072-A904-2E64-F2BCC406CEA8}"/>
              </a:ext>
            </a:extLst>
          </p:cNvPr>
          <p:cNvSpPr txBox="1"/>
          <p:nvPr/>
        </p:nvSpPr>
        <p:spPr>
          <a:xfrm>
            <a:off x="8692273" y="2905095"/>
            <a:ext cx="3499727" cy="1015663"/>
          </a:xfrm>
          <a:prstGeom prst="rect">
            <a:avLst/>
          </a:prstGeom>
          <a:noFill/>
        </p:spPr>
        <p:txBody>
          <a:bodyPr wrap="square">
            <a:spAutoFit/>
          </a:bodyPr>
          <a:lstStyle/>
          <a:p>
            <a:r>
              <a:rPr lang="en-US" sz="2000" b="1" dirty="0"/>
              <a:t>D2.1</a:t>
            </a:r>
          </a:p>
          <a:p>
            <a:r>
              <a:rPr lang="en-US" sz="2000" dirty="0"/>
              <a:t>Conjugated MNPs/Aptamers </a:t>
            </a:r>
          </a:p>
          <a:p>
            <a:r>
              <a:rPr lang="en-US" sz="2000" b="1" dirty="0"/>
              <a:t>D2.2</a:t>
            </a:r>
            <a:r>
              <a:rPr lang="en-US" sz="2000" dirty="0"/>
              <a:t> +Binding to AD </a:t>
            </a:r>
            <a:endParaRPr lang="el-GR" sz="2000" dirty="0"/>
          </a:p>
        </p:txBody>
      </p:sp>
    </p:spTree>
    <p:extLst>
      <p:ext uri="{BB962C8B-B14F-4D97-AF65-F5344CB8AC3E}">
        <p14:creationId xmlns:p14="http://schemas.microsoft.com/office/powerpoint/2010/main" val="321115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4">
            <a:extLst>
              <a:ext uri="{FF2B5EF4-FFF2-40B4-BE49-F238E27FC236}">
                <a16:creationId xmlns:a16="http://schemas.microsoft.com/office/drawing/2014/main" id="{5DB2F5C8-0EE7-565F-D4D7-4296E0F723BA}"/>
              </a:ext>
            </a:extLst>
          </p:cNvPr>
          <p:cNvSpPr txBox="1">
            <a:spLocks/>
          </p:cNvSpPr>
          <p:nvPr/>
        </p:nvSpPr>
        <p:spPr>
          <a:xfrm>
            <a:off x="1223319" y="1263740"/>
            <a:ext cx="10650433" cy="4828989"/>
          </a:xfrm>
          <a:prstGeom prst="rect">
            <a:avLst/>
          </a:prstGeom>
        </p:spPr>
        <p:txBody>
          <a:bodyPr anchor="t">
            <a:normAutofit fontScale="925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lnSpc>
                <a:spcPct val="150000"/>
              </a:lnSpc>
              <a:spcBef>
                <a:spcPts val="600"/>
              </a:spcBef>
              <a:buFont typeface="Wingdings" pitchFamily="2" charset="2"/>
              <a:buChar char="§"/>
            </a:pPr>
            <a:r>
              <a:rPr lang="en-US" b="1" dirty="0">
                <a:solidFill>
                  <a:srgbClr val="C00000"/>
                </a:solidFill>
              </a:rPr>
              <a:t>Task 2.1:</a:t>
            </a:r>
            <a:r>
              <a:rPr lang="en-US" dirty="0">
                <a:solidFill>
                  <a:srgbClr val="C00000"/>
                </a:solidFill>
              </a:rPr>
              <a:t> </a:t>
            </a:r>
            <a:r>
              <a:rPr lang="en-US" sz="1900" b="1" dirty="0"/>
              <a:t>Identification, synthesis, and evaluation of Aptamers for AD protein biomarkers</a:t>
            </a:r>
            <a:endParaRPr lang="en-US" sz="1800" b="1" dirty="0"/>
          </a:p>
          <a:p>
            <a:pPr marL="457200" lvl="1" indent="0" algn="r">
              <a:lnSpc>
                <a:spcPct val="150000"/>
              </a:lnSpc>
              <a:spcBef>
                <a:spcPts val="600"/>
              </a:spcBef>
              <a:buNone/>
            </a:pPr>
            <a:r>
              <a:rPr lang="en-US" sz="1800" dirty="0"/>
              <a:t>(M4-M24)  [Leader: NOVA, support: AUTH, </a:t>
            </a:r>
            <a:r>
              <a:rPr lang="en-US" sz="1800" dirty="0" err="1"/>
              <a:t>CeADAR</a:t>
            </a:r>
            <a:r>
              <a:rPr lang="en-US" sz="1800" dirty="0"/>
              <a:t>]</a:t>
            </a:r>
          </a:p>
          <a:p>
            <a:pPr algn="just">
              <a:lnSpc>
                <a:spcPct val="150000"/>
              </a:lnSpc>
              <a:spcBef>
                <a:spcPts val="600"/>
              </a:spcBef>
              <a:buFont typeface="Wingdings" pitchFamily="2" charset="2"/>
              <a:buChar char="§"/>
            </a:pPr>
            <a:r>
              <a:rPr lang="en-US" b="1" dirty="0">
                <a:solidFill>
                  <a:srgbClr val="C00000"/>
                </a:solidFill>
              </a:rPr>
              <a:t>Task 2.2:</a:t>
            </a:r>
            <a:r>
              <a:rPr lang="en-US" dirty="0">
                <a:solidFill>
                  <a:srgbClr val="C00000"/>
                </a:solidFill>
              </a:rPr>
              <a:t> </a:t>
            </a:r>
            <a:r>
              <a:rPr lang="en-US" sz="1900" b="1" dirty="0"/>
              <a:t>Optimization and functionalization of aptamers </a:t>
            </a:r>
            <a:endParaRPr lang="en-US" sz="1800" b="1" dirty="0"/>
          </a:p>
          <a:p>
            <a:pPr marL="0" indent="0" algn="r">
              <a:lnSpc>
                <a:spcPct val="150000"/>
              </a:lnSpc>
              <a:spcBef>
                <a:spcPts val="600"/>
              </a:spcBef>
              <a:buNone/>
            </a:pPr>
            <a:r>
              <a:rPr lang="en-US" sz="1800" dirty="0"/>
              <a:t>(M13-M24)  [Leader: NOVA, support: AUTH, </a:t>
            </a:r>
            <a:r>
              <a:rPr lang="en-US" sz="1800" dirty="0" err="1"/>
              <a:t>CeADAR</a:t>
            </a:r>
            <a:r>
              <a:rPr lang="en-US" sz="1800" dirty="0"/>
              <a:t>]</a:t>
            </a:r>
          </a:p>
          <a:p>
            <a:pPr algn="just">
              <a:lnSpc>
                <a:spcPct val="150000"/>
              </a:lnSpc>
              <a:spcBef>
                <a:spcPts val="600"/>
              </a:spcBef>
              <a:buFont typeface="Wingdings" pitchFamily="2" charset="2"/>
              <a:buChar char="§"/>
            </a:pPr>
            <a:r>
              <a:rPr lang="en-US" b="1" dirty="0">
                <a:solidFill>
                  <a:srgbClr val="C00000"/>
                </a:solidFill>
              </a:rPr>
              <a:t>Task 2.3: </a:t>
            </a:r>
            <a:r>
              <a:rPr lang="en-US" sz="1900" b="1" dirty="0"/>
              <a:t>Synthesis and characterization of magnetic nanoparticles as carriers and enablers</a:t>
            </a:r>
            <a:endParaRPr lang="en-US" sz="1800" b="1" dirty="0"/>
          </a:p>
          <a:p>
            <a:pPr marL="0" indent="0" algn="r">
              <a:lnSpc>
                <a:spcPct val="150000"/>
              </a:lnSpc>
              <a:spcBef>
                <a:spcPts val="600"/>
              </a:spcBef>
              <a:buNone/>
            </a:pPr>
            <a:r>
              <a:rPr lang="en-US" sz="1800" dirty="0"/>
              <a:t>(M4-M24)  [Leader: AUTH, support: NOVA]</a:t>
            </a:r>
          </a:p>
          <a:p>
            <a:pPr algn="just">
              <a:lnSpc>
                <a:spcPct val="150000"/>
              </a:lnSpc>
              <a:spcBef>
                <a:spcPts val="600"/>
              </a:spcBef>
              <a:buFont typeface="Wingdings" pitchFamily="2" charset="2"/>
              <a:buChar char="§"/>
            </a:pPr>
            <a:r>
              <a:rPr lang="en-US" sz="2600" b="1" dirty="0">
                <a:solidFill>
                  <a:srgbClr val="C00000"/>
                </a:solidFill>
              </a:rPr>
              <a:t>Task 2.4: </a:t>
            </a:r>
            <a:r>
              <a:rPr lang="en-US" sz="1900" b="1" dirty="0"/>
              <a:t>Immobilization, Functionalization &amp; Evaluation of Conjugated MNPs/Aptamers/Biomarkers </a:t>
            </a:r>
            <a:endParaRPr lang="en-US" sz="1800" b="1" dirty="0"/>
          </a:p>
          <a:p>
            <a:pPr marL="0" indent="0" algn="r">
              <a:lnSpc>
                <a:spcPct val="150000"/>
              </a:lnSpc>
              <a:spcBef>
                <a:spcPts val="600"/>
              </a:spcBef>
              <a:buNone/>
            </a:pPr>
            <a:r>
              <a:rPr lang="en-US" sz="1800" b="1" dirty="0"/>
              <a:t>	</a:t>
            </a:r>
            <a:r>
              <a:rPr lang="en-US" sz="1800" dirty="0"/>
              <a:t>(M18-M30)  [Leader: AUTH, support: UP, ICN2, NOVA]</a:t>
            </a:r>
            <a:endParaRPr lang="fr-FR" sz="1800" dirty="0"/>
          </a:p>
        </p:txBody>
      </p:sp>
      <p:sp>
        <p:nvSpPr>
          <p:cNvPr id="3" name="Title 1">
            <a:extLst>
              <a:ext uri="{FF2B5EF4-FFF2-40B4-BE49-F238E27FC236}">
                <a16:creationId xmlns:a16="http://schemas.microsoft.com/office/drawing/2014/main" id="{51899E76-4C07-0CDD-C603-9FBEF8FF3718}"/>
              </a:ext>
            </a:extLst>
          </p:cNvPr>
          <p:cNvSpPr txBox="1">
            <a:spLocks/>
          </p:cNvSpPr>
          <p:nvPr/>
        </p:nvSpPr>
        <p:spPr>
          <a:xfrm>
            <a:off x="1610890" y="222340"/>
            <a:ext cx="4775200" cy="10414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C00000"/>
                </a:solidFill>
                <a:effectLst>
                  <a:outerShdw blurRad="38100" dist="38100" dir="2700000" algn="tl">
                    <a:srgbClr val="000000">
                      <a:alpha val="43137"/>
                    </a:srgbClr>
                  </a:outerShdw>
                </a:effectLst>
              </a:rPr>
              <a:t>Tasks</a:t>
            </a:r>
            <a:endParaRPr lang="en-GB"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346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90F64-31CE-4E35-8D14-D95E6106C7D0}"/>
              </a:ext>
            </a:extLst>
          </p:cNvPr>
          <p:cNvSpPr>
            <a:spLocks noGrp="1"/>
          </p:cNvSpPr>
          <p:nvPr>
            <p:ph type="ctrTitle"/>
          </p:nvPr>
        </p:nvSpPr>
        <p:spPr>
          <a:xfrm>
            <a:off x="2928400" y="298765"/>
            <a:ext cx="8574622" cy="3304515"/>
          </a:xfrm>
          <a:noFill/>
        </p:spPr>
        <p:txBody>
          <a:bodyPr>
            <a:normAutofit fontScale="90000"/>
          </a:bodyPr>
          <a:lstStyle/>
          <a:p>
            <a:r>
              <a:rPr lang="en-US" b="1" dirty="0"/>
              <a:t>Task 2. 1: Identification, synthesis, and evaluation of Aptamers for AD protein biomarkers</a:t>
            </a:r>
            <a:endParaRPr lang="fr-FR" dirty="0"/>
          </a:p>
        </p:txBody>
      </p:sp>
      <p:sp>
        <p:nvSpPr>
          <p:cNvPr id="3" name="Espace réservé du texte 2">
            <a:extLst>
              <a:ext uri="{FF2B5EF4-FFF2-40B4-BE49-F238E27FC236}">
                <a16:creationId xmlns:a16="http://schemas.microsoft.com/office/drawing/2014/main" id="{A2371326-E6E1-4A96-8D37-B5F631BCADDF}"/>
              </a:ext>
            </a:extLst>
          </p:cNvPr>
          <p:cNvSpPr>
            <a:spLocks noGrp="1"/>
          </p:cNvSpPr>
          <p:nvPr>
            <p:ph type="subTitle" idx="1"/>
          </p:nvPr>
        </p:nvSpPr>
        <p:spPr>
          <a:xfrm>
            <a:off x="4515377" y="3996267"/>
            <a:ext cx="6987645" cy="1001246"/>
          </a:xfrm>
        </p:spPr>
        <p:txBody>
          <a:bodyPr>
            <a:noAutofit/>
          </a:bodyPr>
          <a:lstStyle/>
          <a:p>
            <a:r>
              <a:rPr lang="en-US" b="1" dirty="0">
                <a:solidFill>
                  <a:schemeClr val="bg1">
                    <a:lumMod val="50000"/>
                  </a:schemeClr>
                </a:solidFill>
                <a:latin typeface="Franklin Gothic Book" panose="020B0503020102020204" pitchFamily="34" charset="0"/>
              </a:rPr>
              <a:t>Duration:</a:t>
            </a:r>
            <a:r>
              <a:rPr lang="en-US" b="1" dirty="0"/>
              <a:t> </a:t>
            </a:r>
            <a:r>
              <a:rPr lang="en-US" b="1" dirty="0">
                <a:solidFill>
                  <a:schemeClr val="bg1">
                    <a:lumMod val="50000"/>
                  </a:schemeClr>
                </a:solidFill>
                <a:latin typeface="Franklin Gothic Book" panose="020B0503020102020204" pitchFamily="34" charset="0"/>
              </a:rPr>
              <a:t>M4-M24  </a:t>
            </a:r>
          </a:p>
          <a:p>
            <a:r>
              <a:rPr lang="en-US" b="1" dirty="0">
                <a:solidFill>
                  <a:schemeClr val="bg1">
                    <a:lumMod val="50000"/>
                  </a:schemeClr>
                </a:solidFill>
                <a:latin typeface="Franklin Gothic Book" panose="020B0503020102020204" pitchFamily="34" charset="0"/>
              </a:rPr>
              <a:t>Lead: NOVA, support: AUTH, </a:t>
            </a:r>
            <a:r>
              <a:rPr lang="en-US" b="1" dirty="0" err="1">
                <a:solidFill>
                  <a:schemeClr val="bg1">
                    <a:lumMod val="50000"/>
                  </a:schemeClr>
                </a:solidFill>
                <a:latin typeface="Franklin Gothic Book" panose="020B0503020102020204" pitchFamily="34" charset="0"/>
              </a:rPr>
              <a:t>CeADAR</a:t>
            </a:r>
            <a:endParaRPr lang="fr-FR" dirty="0"/>
          </a:p>
        </p:txBody>
      </p:sp>
      <p:sp>
        <p:nvSpPr>
          <p:cNvPr id="4" name="TextBox 3">
            <a:extLst>
              <a:ext uri="{FF2B5EF4-FFF2-40B4-BE49-F238E27FC236}">
                <a16:creationId xmlns:a16="http://schemas.microsoft.com/office/drawing/2014/main" id="{8E718A2A-9334-DBAE-E361-03F51AB67F73}"/>
              </a:ext>
            </a:extLst>
          </p:cNvPr>
          <p:cNvSpPr txBox="1"/>
          <p:nvPr/>
        </p:nvSpPr>
        <p:spPr>
          <a:xfrm>
            <a:off x="170329" y="6519446"/>
            <a:ext cx="12021671" cy="338554"/>
          </a:xfrm>
          <a:prstGeom prst="rect">
            <a:avLst/>
          </a:prstGeom>
          <a:noFill/>
        </p:spPr>
        <p:txBody>
          <a:bodyPr wrap="square">
            <a:spAutoFit/>
          </a:bodyPr>
          <a:lstStyle/>
          <a:p>
            <a:pPr algn="r"/>
            <a:r>
              <a:rPr lang="en-GB" sz="1600" b="1" i="1" dirty="0">
                <a:solidFill>
                  <a:schemeClr val="tx1">
                    <a:lumMod val="50000"/>
                    <a:lumOff val="50000"/>
                  </a:schemeClr>
                </a:solidFill>
                <a:latin typeface="Franklin Gothic Book" panose="020B0503020102020204" pitchFamily="34" charset="0"/>
              </a:rPr>
              <a:t>Graphene Bio-Platform for point-of-care early detection and monitoring of Alzheimer’s Disease</a:t>
            </a:r>
          </a:p>
        </p:txBody>
      </p:sp>
    </p:spTree>
    <p:extLst>
      <p:ext uri="{BB962C8B-B14F-4D97-AF65-F5344CB8AC3E}">
        <p14:creationId xmlns:p14="http://schemas.microsoft.com/office/powerpoint/2010/main" val="41405863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8E27495-DC6B-4F05-9D5F-AEA3A09943D4}">
  <we:reference id="135565c1-a7e4-41ef-a151-04725413e45f" version="2.0.0.0" store="EXCatalog" storeType="EXCatalog"/>
  <we:alternateReferences>
    <we:reference id="WA200005669" version="2.0.0.0" store="el-GR"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Parallax</Template>
  <TotalTime>1851</TotalTime>
  <Words>1565</Words>
  <Application>Microsoft Office PowerPoint</Application>
  <PresentationFormat>Ευρεία οθόνη</PresentationFormat>
  <Paragraphs>205</Paragraphs>
  <Slides>20</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20</vt:i4>
      </vt:variant>
    </vt:vector>
  </HeadingPairs>
  <TitlesOfParts>
    <vt:vector size="30" baseType="lpstr">
      <vt:lpstr>Arial</vt:lpstr>
      <vt:lpstr>Bradley Hand ITC</vt:lpstr>
      <vt:lpstr>Calibri</vt:lpstr>
      <vt:lpstr>Century Gothic</vt:lpstr>
      <vt:lpstr>Century725 Cn BT</vt:lpstr>
      <vt:lpstr>Corbel</vt:lpstr>
      <vt:lpstr>Franklin Gothic Book</vt:lpstr>
      <vt:lpstr>Times New Roman</vt:lpstr>
      <vt:lpstr>Wingdings</vt:lpstr>
      <vt:lpstr>Parallax</vt:lpstr>
      <vt:lpstr>WP2 – Biomarkers binding and quantitative analysis </vt:lpstr>
      <vt:lpstr>Outline</vt:lpstr>
      <vt:lpstr>Objectives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Task 2. 1: Identification, synthesis, and evaluation of Aptamers for AD protein biomarkers</vt:lpstr>
      <vt:lpstr>Παρουσίαση του PowerPoint</vt:lpstr>
      <vt:lpstr>Task 2.2: Optimization and functionalization of aptamers </vt:lpstr>
      <vt:lpstr>Παρουσίαση του PowerPoint</vt:lpstr>
      <vt:lpstr>Task 2.3- Synthesis and characterization of magnetic nanoparticles as carriers and enablers</vt:lpstr>
      <vt:lpstr>Παρουσίαση του PowerPoint</vt:lpstr>
      <vt:lpstr>Task 2.4-Immobilization, Functionalization and Evaluation of Conjugated MNPs/Aptamers/Biomarkers</vt:lpstr>
      <vt:lpstr>T2.4  Immobilization, Functionalization and Evaluation of Conjugated MNPs/Aptamers/Biomarkers</vt:lpstr>
      <vt:lpstr>Παρουσίαση του PowerPoint</vt:lpstr>
      <vt:lpstr>Interdependencies with other WPs/Tasks</vt:lpstr>
      <vt:lpstr>Issues to discuss-Critical Points</vt:lpstr>
      <vt:lpstr>Thank you for your attention! WP2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Anastasios Galatsopoulos</dc:creator>
  <cp:lastModifiedBy>Mavroeidis Angelakeris</cp:lastModifiedBy>
  <cp:revision>159</cp:revision>
  <dcterms:created xsi:type="dcterms:W3CDTF">2022-09-06T06:41:34Z</dcterms:created>
  <dcterms:modified xsi:type="dcterms:W3CDTF">2023-10-08T08:43:18Z</dcterms:modified>
</cp:coreProperties>
</file>