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7" r:id="rId3"/>
    <p:sldId id="419" r:id="rId4"/>
    <p:sldId id="420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31" r:id="rId14"/>
    <p:sldId id="422" r:id="rId15"/>
    <p:sldId id="440" r:id="rId16"/>
    <p:sldId id="441" r:id="rId17"/>
    <p:sldId id="442" r:id="rId18"/>
    <p:sldId id="429" r:id="rId1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8F8F8"/>
    <a:srgbClr val="70AD47"/>
    <a:srgbClr val="5B9BD5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93043-C94D-4C4D-8D4E-B83E5C841CE4}" v="239" dt="2024-10-24T10:02:14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4604" autoAdjust="0"/>
  </p:normalViewPr>
  <p:slideViewPr>
    <p:cSldViewPr snapToGrid="0" snapToObjects="1">
      <p:cViewPr varScale="1">
        <p:scale>
          <a:sx n="85" d="100"/>
          <a:sy n="85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76"/>
    </p:cViewPr>
  </p:sorterViewPr>
  <p:notesViewPr>
    <p:cSldViewPr snapToGrid="0" snapToObjects="1">
      <p:cViewPr varScale="1">
        <p:scale>
          <a:sx n="38" d="100"/>
          <a:sy n="38" d="100"/>
        </p:scale>
        <p:origin x="35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FCE8A-EA38-4353-9722-8F4A2CAD9216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0943E0C-ABF9-4DAE-B04B-1B1EBB1A2006}">
      <dgm:prSet phldrT="[Κείμενο]" custT="1"/>
      <dgm:spPr/>
      <dgm:t>
        <a:bodyPr/>
        <a:lstStyle/>
        <a:p>
          <a:r>
            <a:rPr lang="en-US" sz="3600"/>
            <a:t>Tasks</a:t>
          </a:r>
          <a:endParaRPr lang="el-GR" sz="3600"/>
        </a:p>
      </dgm:t>
    </dgm:pt>
    <dgm:pt modelId="{82381B77-2457-4B3E-94B5-FF5FCB7A475C}" type="parTrans" cxnId="{44E97825-1597-4BD2-9DCF-A58F26BC2E8C}">
      <dgm:prSet/>
      <dgm:spPr/>
      <dgm:t>
        <a:bodyPr/>
        <a:lstStyle/>
        <a:p>
          <a:endParaRPr lang="el-GR" sz="4400"/>
        </a:p>
      </dgm:t>
    </dgm:pt>
    <dgm:pt modelId="{C5A5CFD9-3EE5-47B4-A80D-DE9D35FB1A95}" type="sibTrans" cxnId="{44E97825-1597-4BD2-9DCF-A58F26BC2E8C}">
      <dgm:prSet/>
      <dgm:spPr/>
      <dgm:t>
        <a:bodyPr/>
        <a:lstStyle/>
        <a:p>
          <a:endParaRPr lang="el-GR" sz="4400"/>
        </a:p>
      </dgm:t>
    </dgm:pt>
    <dgm:pt modelId="{9E847B29-37F9-4B66-B360-6F38F5BDEB5A}">
      <dgm:prSet phldrT="[Κείμενο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Task 2.1: M4-M24: </a:t>
          </a:r>
        </a:p>
        <a:p>
          <a:r>
            <a:rPr lang="en-US" sz="1600">
              <a:solidFill>
                <a:schemeClr val="tx1"/>
              </a:solidFill>
            </a:rPr>
            <a:t>Identification, synthesis, and evaluation of Aptamers for AD protein biomarkers</a:t>
          </a:r>
          <a:endParaRPr lang="el-GR" sz="1600">
            <a:solidFill>
              <a:schemeClr val="tx1"/>
            </a:solidFill>
          </a:endParaRPr>
        </a:p>
      </dgm:t>
    </dgm:pt>
    <dgm:pt modelId="{3DAE82B3-3CC1-4DFB-AEFE-E9B6361F8123}" type="parTrans" cxnId="{0C4B24EE-E2F9-4AA1-A5FF-E29F18FBBA95}">
      <dgm:prSet/>
      <dgm:spPr/>
      <dgm:t>
        <a:bodyPr/>
        <a:lstStyle/>
        <a:p>
          <a:endParaRPr lang="el-GR" sz="4400"/>
        </a:p>
      </dgm:t>
    </dgm:pt>
    <dgm:pt modelId="{5DD6EC9D-88DA-4CA4-9893-40D9ED925C83}" type="sibTrans" cxnId="{0C4B24EE-E2F9-4AA1-A5FF-E29F18FBBA95}">
      <dgm:prSet/>
      <dgm:spPr/>
      <dgm:t>
        <a:bodyPr/>
        <a:lstStyle/>
        <a:p>
          <a:endParaRPr lang="el-GR" sz="4400"/>
        </a:p>
      </dgm:t>
    </dgm:pt>
    <dgm:pt modelId="{E75E54AE-ED80-4E60-B0AD-985246E3A59D}">
      <dgm:prSet phldrT="[Κείμενο]" custT="1"/>
      <dgm:spPr/>
      <dgm:t>
        <a:bodyPr/>
        <a:lstStyle/>
        <a:p>
          <a:r>
            <a:rPr lang="en-US" sz="1600" b="1"/>
            <a:t>Task 2.3: M4-M24: </a:t>
          </a:r>
        </a:p>
        <a:p>
          <a:r>
            <a:rPr lang="en-US" sz="1600"/>
            <a:t>Synthesis and characterization of magnetic nanoparticles as carriers and enablers</a:t>
          </a:r>
          <a:r>
            <a:rPr lang="en-US" sz="1600" b="1"/>
            <a:t> </a:t>
          </a:r>
          <a:endParaRPr lang="el-GR" sz="1600"/>
        </a:p>
      </dgm:t>
    </dgm:pt>
    <dgm:pt modelId="{6C75C574-35DA-46D7-B85B-04881F721C41}" type="parTrans" cxnId="{9FD9359F-A29F-4588-BA2E-9D7E0B7A3132}">
      <dgm:prSet/>
      <dgm:spPr/>
      <dgm:t>
        <a:bodyPr/>
        <a:lstStyle/>
        <a:p>
          <a:endParaRPr lang="el-GR" sz="4400"/>
        </a:p>
      </dgm:t>
    </dgm:pt>
    <dgm:pt modelId="{22A6C6A5-4B4D-4F09-91DF-5C2A66905F9F}" type="sibTrans" cxnId="{9FD9359F-A29F-4588-BA2E-9D7E0B7A3132}">
      <dgm:prSet/>
      <dgm:spPr/>
      <dgm:t>
        <a:bodyPr/>
        <a:lstStyle/>
        <a:p>
          <a:endParaRPr lang="el-GR" sz="4400"/>
        </a:p>
      </dgm:t>
    </dgm:pt>
    <dgm:pt modelId="{E0726167-547C-4C2C-B157-A74F978B819C}">
      <dgm:prSet phldrT="[Κείμενο]" custT="1"/>
      <dgm:spPr/>
      <dgm:t>
        <a:bodyPr/>
        <a:lstStyle/>
        <a:p>
          <a:r>
            <a:rPr lang="en-US" sz="3600"/>
            <a:t>Deliverables</a:t>
          </a:r>
          <a:endParaRPr lang="el-GR" sz="3600"/>
        </a:p>
      </dgm:t>
    </dgm:pt>
    <dgm:pt modelId="{CCF0C17A-7B4F-4DC1-92ED-89DF2049D756}" type="parTrans" cxnId="{97717FBF-0048-44EE-AECA-810943E031C4}">
      <dgm:prSet/>
      <dgm:spPr/>
      <dgm:t>
        <a:bodyPr/>
        <a:lstStyle/>
        <a:p>
          <a:endParaRPr lang="el-GR" sz="4400"/>
        </a:p>
      </dgm:t>
    </dgm:pt>
    <dgm:pt modelId="{0C93B26B-2051-4F40-92F1-DC4435FC9FDF}" type="sibTrans" cxnId="{97717FBF-0048-44EE-AECA-810943E031C4}">
      <dgm:prSet/>
      <dgm:spPr/>
      <dgm:t>
        <a:bodyPr/>
        <a:lstStyle/>
        <a:p>
          <a:endParaRPr lang="el-GR" sz="4400"/>
        </a:p>
      </dgm:t>
    </dgm:pt>
    <dgm:pt modelId="{81039884-3A5C-46D0-B0DA-8DCC051EEDCF}">
      <dgm:prSet phldrT="[Κείμενο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M12: D2.1: </a:t>
          </a:r>
        </a:p>
        <a:p>
          <a:r>
            <a: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Conjugated MNPs/Aptamers Design, Synthesis and Selection Version1</a:t>
          </a:r>
          <a:endParaRPr lang="el-GR" sz="1600" b="1" dirty="0">
            <a:solidFill>
              <a:schemeClr val="tx1"/>
            </a:solidFill>
          </a:endParaRPr>
        </a:p>
      </dgm:t>
    </dgm:pt>
    <dgm:pt modelId="{0B31CC5C-1A5F-41D7-8ABA-5E7580FC35A9}" type="parTrans" cxnId="{9DABE7F8-8C48-4EC7-B67B-F74EE5190DB9}">
      <dgm:prSet/>
      <dgm:spPr/>
      <dgm:t>
        <a:bodyPr/>
        <a:lstStyle/>
        <a:p>
          <a:endParaRPr lang="el-GR" sz="4400"/>
        </a:p>
      </dgm:t>
    </dgm:pt>
    <dgm:pt modelId="{FF78DEC6-F52F-4C37-A84D-DB340F05B21B}" type="sibTrans" cxnId="{9DABE7F8-8C48-4EC7-B67B-F74EE5190DB9}">
      <dgm:prSet/>
      <dgm:spPr/>
      <dgm:t>
        <a:bodyPr/>
        <a:lstStyle/>
        <a:p>
          <a:endParaRPr lang="el-GR" sz="4400"/>
        </a:p>
      </dgm:t>
    </dgm:pt>
    <dgm:pt modelId="{5C48E17F-AB61-46EC-9A59-F9921BF08CBC}">
      <dgm:prSet phldrT="[Κείμενο]" custT="1"/>
      <dgm:spPr/>
      <dgm:t>
        <a:bodyPr/>
        <a:lstStyle/>
        <a:p>
          <a:r>
            <a:rPr lang="en-US" sz="1600" b="1" i="0" u="none" dirty="0"/>
            <a:t>M24: D2.2:</a:t>
          </a:r>
          <a:endParaRPr lang="el-GR" sz="1600" b="0" i="0" u="none" dirty="0"/>
        </a:p>
        <a:p>
          <a:r>
            <a:rPr lang="en-US" sz="1600" b="0" i="0" u="none" dirty="0"/>
            <a:t>Conjugated MNPs/Aptamers Design, Synthesis, and Selection, </a:t>
          </a:r>
          <a:r>
            <a:rPr lang="en-US" sz="1600" b="1" i="0" u="none" dirty="0"/>
            <a:t>Version 2</a:t>
          </a:r>
          <a:endParaRPr lang="el-GR" sz="1600" b="1" i="0" u="none" dirty="0"/>
        </a:p>
      </dgm:t>
    </dgm:pt>
    <dgm:pt modelId="{880A4B3B-212F-434B-9174-00CE32F43AE1}" type="parTrans" cxnId="{97018C2F-EE36-42F6-8D42-D00196623CD6}">
      <dgm:prSet/>
      <dgm:spPr/>
      <dgm:t>
        <a:bodyPr/>
        <a:lstStyle/>
        <a:p>
          <a:endParaRPr lang="el-GR" sz="4400"/>
        </a:p>
      </dgm:t>
    </dgm:pt>
    <dgm:pt modelId="{4C909548-0CA8-4D80-8D08-C1D4398BAC9B}" type="sibTrans" cxnId="{97018C2F-EE36-42F6-8D42-D00196623CD6}">
      <dgm:prSet/>
      <dgm:spPr/>
      <dgm:t>
        <a:bodyPr/>
        <a:lstStyle/>
        <a:p>
          <a:endParaRPr lang="el-GR" sz="4400"/>
        </a:p>
      </dgm:t>
    </dgm:pt>
    <dgm:pt modelId="{CD6F4844-DAC2-4A03-AE46-13CE4B0FDF37}">
      <dgm:prSet custT="1"/>
      <dgm:spPr/>
      <dgm:t>
        <a:bodyPr/>
        <a:lstStyle/>
        <a:p>
          <a:r>
            <a:rPr lang="en-US" sz="1600" b="1"/>
            <a:t>Task 2.2: M13-M24: </a:t>
          </a:r>
        </a:p>
        <a:p>
          <a:r>
            <a:rPr lang="en-US" sz="1600"/>
            <a:t>Optimization and functionalization of aptamers </a:t>
          </a:r>
          <a:endParaRPr lang="el-GR" sz="1600"/>
        </a:p>
      </dgm:t>
    </dgm:pt>
    <dgm:pt modelId="{97CD0041-9504-46D6-88E7-F4272E904885}" type="parTrans" cxnId="{FCB8D235-42E8-4A35-B6E6-D25895ACC643}">
      <dgm:prSet/>
      <dgm:spPr/>
      <dgm:t>
        <a:bodyPr/>
        <a:lstStyle/>
        <a:p>
          <a:endParaRPr lang="el-GR" sz="4400"/>
        </a:p>
      </dgm:t>
    </dgm:pt>
    <dgm:pt modelId="{D71E2DC1-69FF-4B67-A862-52B8EF1F880C}" type="sibTrans" cxnId="{FCB8D235-42E8-4A35-B6E6-D25895ACC643}">
      <dgm:prSet/>
      <dgm:spPr/>
      <dgm:t>
        <a:bodyPr/>
        <a:lstStyle/>
        <a:p>
          <a:endParaRPr lang="el-GR" sz="4400"/>
        </a:p>
      </dgm:t>
    </dgm:pt>
    <dgm:pt modelId="{3B4DF83C-118F-4966-8CC1-FA06CF172E3F}">
      <dgm:prSet phldrT="[Κείμενο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Task 2.4: M18-M30: </a:t>
          </a:r>
        </a:p>
        <a:p>
          <a:r>
            <a:rPr lang="en-US" sz="1600" b="0" dirty="0">
              <a:solidFill>
                <a:schemeClr val="tx1"/>
              </a:solidFill>
            </a:rPr>
            <a:t>Immobilization, Functionalization &amp; Evaluation of Conjugated MNPs/Aptamers/Biomarkers</a:t>
          </a:r>
          <a:endParaRPr lang="el-GR" sz="1600" b="0" dirty="0">
            <a:solidFill>
              <a:schemeClr val="tx1"/>
            </a:solidFill>
          </a:endParaRPr>
        </a:p>
      </dgm:t>
    </dgm:pt>
    <dgm:pt modelId="{6DC2BFA9-6DD1-45C7-8486-8D390C204EE2}" type="parTrans" cxnId="{978ACCAF-1053-4A05-9F96-19EE047DE409}">
      <dgm:prSet/>
      <dgm:spPr/>
      <dgm:t>
        <a:bodyPr/>
        <a:lstStyle/>
        <a:p>
          <a:endParaRPr lang="el-GR" sz="4400"/>
        </a:p>
      </dgm:t>
    </dgm:pt>
    <dgm:pt modelId="{6DA18AFB-5C1B-469B-BE31-90C92A1098B5}" type="sibTrans" cxnId="{978ACCAF-1053-4A05-9F96-19EE047DE409}">
      <dgm:prSet/>
      <dgm:spPr/>
      <dgm:t>
        <a:bodyPr/>
        <a:lstStyle/>
        <a:p>
          <a:endParaRPr lang="el-GR" sz="4400"/>
        </a:p>
      </dgm:t>
    </dgm:pt>
    <dgm:pt modelId="{11E0A776-1C59-4508-872D-4533F32C7291}">
      <dgm:prSet custT="1"/>
      <dgm:spPr/>
      <dgm:t>
        <a:bodyPr/>
        <a:lstStyle/>
        <a:p>
          <a:r>
            <a:rPr lang="en-US" sz="1600" b="1" i="0" u="none" dirty="0"/>
            <a:t>M18: D2.3: </a:t>
          </a:r>
        </a:p>
        <a:p>
          <a:r>
            <a:rPr lang="en-US" sz="1600" b="0" i="0" u="none" dirty="0"/>
            <a:t>Conjugated MNPs/Aptamers Binding to AD Biomarkers evaluation, </a:t>
          </a:r>
          <a:r>
            <a:rPr lang="en-US" sz="1600" b="1" i="0" u="none" dirty="0"/>
            <a:t>Version 1 </a:t>
          </a:r>
          <a:endParaRPr lang="el-GR" sz="1600" b="1" i="0" u="none" dirty="0"/>
        </a:p>
      </dgm:t>
    </dgm:pt>
    <dgm:pt modelId="{DCD6BDD9-0A05-4A5C-B77E-ADCE51E0258F}" type="parTrans" cxnId="{3A04F14F-D3F9-4BAF-B80F-7BE1F800DDB7}">
      <dgm:prSet/>
      <dgm:spPr/>
      <dgm:t>
        <a:bodyPr/>
        <a:lstStyle/>
        <a:p>
          <a:endParaRPr lang="el-GR" sz="4400"/>
        </a:p>
      </dgm:t>
    </dgm:pt>
    <dgm:pt modelId="{9D5FE430-06CD-4AE9-951C-98B7C48899F6}" type="sibTrans" cxnId="{3A04F14F-D3F9-4BAF-B80F-7BE1F800DDB7}">
      <dgm:prSet/>
      <dgm:spPr/>
      <dgm:t>
        <a:bodyPr/>
        <a:lstStyle/>
        <a:p>
          <a:endParaRPr lang="el-GR" sz="4400"/>
        </a:p>
      </dgm:t>
    </dgm:pt>
    <dgm:pt modelId="{164F798C-FC81-489E-98F2-08952C67D161}">
      <dgm:prSet custT="1"/>
      <dgm:spPr/>
      <dgm:t>
        <a:bodyPr/>
        <a:lstStyle/>
        <a:p>
          <a:r>
            <a:rPr lang="en-US" sz="1600" b="1" i="0" u="none" dirty="0"/>
            <a:t>M30: D2.4: </a:t>
          </a:r>
        </a:p>
        <a:p>
          <a:r>
            <a:rPr lang="en-US" sz="1600" b="0" i="0" u="none" dirty="0"/>
            <a:t>Conjugated MNPs/Aptamers Binding to AD Biomarkers evaluation, </a:t>
          </a:r>
          <a:r>
            <a:rPr lang="en-US" sz="1600" b="1" i="0" u="none" dirty="0"/>
            <a:t>Version 2</a:t>
          </a:r>
          <a:r>
            <a:rPr lang="en-US" sz="1600" b="0" i="0" u="none" dirty="0"/>
            <a:t> </a:t>
          </a:r>
          <a:endParaRPr lang="el-GR" sz="1600" b="0" i="0" u="none" dirty="0"/>
        </a:p>
      </dgm:t>
    </dgm:pt>
    <dgm:pt modelId="{E1FBE6B9-E68F-4EBF-97D5-19BFA80D7D1D}" type="parTrans" cxnId="{7989AA86-C71F-48FB-86AC-C71F0807BECE}">
      <dgm:prSet/>
      <dgm:spPr/>
      <dgm:t>
        <a:bodyPr/>
        <a:lstStyle/>
        <a:p>
          <a:endParaRPr lang="el-GR" sz="4400"/>
        </a:p>
      </dgm:t>
    </dgm:pt>
    <dgm:pt modelId="{F7C96154-3FE5-4113-A08C-6F5F0A09C861}" type="sibTrans" cxnId="{7989AA86-C71F-48FB-86AC-C71F0807BECE}">
      <dgm:prSet/>
      <dgm:spPr/>
      <dgm:t>
        <a:bodyPr/>
        <a:lstStyle/>
        <a:p>
          <a:endParaRPr lang="el-GR" sz="4400"/>
        </a:p>
      </dgm:t>
    </dgm:pt>
    <dgm:pt modelId="{DF20522D-DDC4-46F6-8F5E-EB8EB2636B53}" type="pres">
      <dgm:prSet presAssocID="{0ECFCE8A-EA38-4353-9722-8F4A2CAD92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59AAFE-F50F-4A9A-8019-DBD8706B4A88}" type="pres">
      <dgm:prSet presAssocID="{60943E0C-ABF9-4DAE-B04B-1B1EBB1A2006}" presName="root" presStyleCnt="0"/>
      <dgm:spPr/>
    </dgm:pt>
    <dgm:pt modelId="{71CEF039-9995-4B0B-9D7F-3690D254332E}" type="pres">
      <dgm:prSet presAssocID="{60943E0C-ABF9-4DAE-B04B-1B1EBB1A2006}" presName="rootComposite" presStyleCnt="0"/>
      <dgm:spPr/>
    </dgm:pt>
    <dgm:pt modelId="{86491CAC-B357-4BF5-BEA7-4AC25B9FECBC}" type="pres">
      <dgm:prSet presAssocID="{60943E0C-ABF9-4DAE-B04B-1B1EBB1A2006}" presName="rootText" presStyleLbl="node1" presStyleIdx="0" presStyleCnt="2" custScaleX="157287"/>
      <dgm:spPr/>
    </dgm:pt>
    <dgm:pt modelId="{2AC4ED4B-7B48-4D26-A938-3647C13FA82A}" type="pres">
      <dgm:prSet presAssocID="{60943E0C-ABF9-4DAE-B04B-1B1EBB1A2006}" presName="rootConnector" presStyleLbl="node1" presStyleIdx="0" presStyleCnt="2"/>
      <dgm:spPr/>
    </dgm:pt>
    <dgm:pt modelId="{41EC3F2F-4AA6-457A-841C-66110C034D49}" type="pres">
      <dgm:prSet presAssocID="{60943E0C-ABF9-4DAE-B04B-1B1EBB1A2006}" presName="childShape" presStyleCnt="0"/>
      <dgm:spPr/>
    </dgm:pt>
    <dgm:pt modelId="{9D3B4E54-2992-4B46-921A-36DA1945511B}" type="pres">
      <dgm:prSet presAssocID="{3DAE82B3-3CC1-4DFB-AEFE-E9B6361F8123}" presName="Name13" presStyleLbl="parChTrans1D2" presStyleIdx="0" presStyleCnt="8"/>
      <dgm:spPr/>
    </dgm:pt>
    <dgm:pt modelId="{52D14CB9-6061-4858-B5EE-F64082EA3BB7}" type="pres">
      <dgm:prSet presAssocID="{9E847B29-37F9-4B66-B360-6F38F5BDEB5A}" presName="childText" presStyleLbl="bgAcc1" presStyleIdx="0" presStyleCnt="8" custScaleX="306047">
        <dgm:presLayoutVars>
          <dgm:bulletEnabled val="1"/>
        </dgm:presLayoutVars>
      </dgm:prSet>
      <dgm:spPr/>
    </dgm:pt>
    <dgm:pt modelId="{D331D8F6-0420-4131-AA13-F351248254CE}" type="pres">
      <dgm:prSet presAssocID="{97CD0041-9504-46D6-88E7-F4272E904885}" presName="Name13" presStyleLbl="parChTrans1D2" presStyleIdx="1" presStyleCnt="8"/>
      <dgm:spPr/>
    </dgm:pt>
    <dgm:pt modelId="{8DB6F492-6887-491A-9167-40129CF48DF8}" type="pres">
      <dgm:prSet presAssocID="{CD6F4844-DAC2-4A03-AE46-13CE4B0FDF37}" presName="childText" presStyleLbl="bgAcc1" presStyleIdx="1" presStyleCnt="8" custScaleX="308329">
        <dgm:presLayoutVars>
          <dgm:bulletEnabled val="1"/>
        </dgm:presLayoutVars>
      </dgm:prSet>
      <dgm:spPr/>
    </dgm:pt>
    <dgm:pt modelId="{458450AA-9B54-4A2D-AC1B-5FEE80760319}" type="pres">
      <dgm:prSet presAssocID="{6C75C574-35DA-46D7-B85B-04881F721C41}" presName="Name13" presStyleLbl="parChTrans1D2" presStyleIdx="2" presStyleCnt="8"/>
      <dgm:spPr/>
    </dgm:pt>
    <dgm:pt modelId="{9FF2E514-29B8-4390-9AC5-145EEE1453BE}" type="pres">
      <dgm:prSet presAssocID="{E75E54AE-ED80-4E60-B0AD-985246E3A59D}" presName="childText" presStyleLbl="bgAcc1" presStyleIdx="2" presStyleCnt="8" custScaleX="309469">
        <dgm:presLayoutVars>
          <dgm:bulletEnabled val="1"/>
        </dgm:presLayoutVars>
      </dgm:prSet>
      <dgm:spPr/>
    </dgm:pt>
    <dgm:pt modelId="{7934A203-A16F-44EF-9210-7E3F19929EA0}" type="pres">
      <dgm:prSet presAssocID="{6DC2BFA9-6DD1-45C7-8486-8D390C204EE2}" presName="Name13" presStyleLbl="parChTrans1D2" presStyleIdx="3" presStyleCnt="8"/>
      <dgm:spPr/>
    </dgm:pt>
    <dgm:pt modelId="{E3972B0B-5B63-4342-A45C-9F34BD56420A}" type="pres">
      <dgm:prSet presAssocID="{3B4DF83C-118F-4966-8CC1-FA06CF172E3F}" presName="childText" presStyleLbl="bgAcc1" presStyleIdx="3" presStyleCnt="8" custScaleX="309469">
        <dgm:presLayoutVars>
          <dgm:bulletEnabled val="1"/>
        </dgm:presLayoutVars>
      </dgm:prSet>
      <dgm:spPr/>
    </dgm:pt>
    <dgm:pt modelId="{1203D1FA-230B-441F-8FB4-C5B6C341421E}" type="pres">
      <dgm:prSet presAssocID="{E0726167-547C-4C2C-B157-A74F978B819C}" presName="root" presStyleCnt="0"/>
      <dgm:spPr/>
    </dgm:pt>
    <dgm:pt modelId="{2AF9E61E-DF47-4792-8A04-9E28663E1557}" type="pres">
      <dgm:prSet presAssocID="{E0726167-547C-4C2C-B157-A74F978B819C}" presName="rootComposite" presStyleCnt="0"/>
      <dgm:spPr/>
    </dgm:pt>
    <dgm:pt modelId="{E94E942D-229B-4E97-AD72-E263B03F7CF4}" type="pres">
      <dgm:prSet presAssocID="{E0726167-547C-4C2C-B157-A74F978B819C}" presName="rootText" presStyleLbl="node1" presStyleIdx="1" presStyleCnt="2" custScaleX="138773"/>
      <dgm:spPr/>
    </dgm:pt>
    <dgm:pt modelId="{54E37D53-5EAA-4C82-BF60-602CF5AE8EBE}" type="pres">
      <dgm:prSet presAssocID="{E0726167-547C-4C2C-B157-A74F978B819C}" presName="rootConnector" presStyleLbl="node1" presStyleIdx="1" presStyleCnt="2"/>
      <dgm:spPr/>
    </dgm:pt>
    <dgm:pt modelId="{0AC5E189-5EB5-42C3-8262-D4163973EACC}" type="pres">
      <dgm:prSet presAssocID="{E0726167-547C-4C2C-B157-A74F978B819C}" presName="childShape" presStyleCnt="0"/>
      <dgm:spPr/>
    </dgm:pt>
    <dgm:pt modelId="{CBAC2AA6-EAB6-4D08-984B-823EC11020F3}" type="pres">
      <dgm:prSet presAssocID="{0B31CC5C-1A5F-41D7-8ABA-5E7580FC35A9}" presName="Name13" presStyleLbl="parChTrans1D2" presStyleIdx="4" presStyleCnt="8"/>
      <dgm:spPr/>
    </dgm:pt>
    <dgm:pt modelId="{111633D3-450E-4750-9322-09309DDABDF9}" type="pres">
      <dgm:prSet presAssocID="{81039884-3A5C-46D0-B0DA-8DCC051EEDCF}" presName="childText" presStyleLbl="bgAcc1" presStyleIdx="4" presStyleCnt="8" custScaleX="246832">
        <dgm:presLayoutVars>
          <dgm:bulletEnabled val="1"/>
        </dgm:presLayoutVars>
      </dgm:prSet>
      <dgm:spPr/>
    </dgm:pt>
    <dgm:pt modelId="{95BAFC10-CA90-43EB-A86C-5559592E32A0}" type="pres">
      <dgm:prSet presAssocID="{880A4B3B-212F-434B-9174-00CE32F43AE1}" presName="Name13" presStyleLbl="parChTrans1D2" presStyleIdx="5" presStyleCnt="8"/>
      <dgm:spPr/>
    </dgm:pt>
    <dgm:pt modelId="{014EFDC0-3B9D-4768-8E87-36F0B9D0105C}" type="pres">
      <dgm:prSet presAssocID="{5C48E17F-AB61-46EC-9A59-F9921BF08CBC}" presName="childText" presStyleLbl="bgAcc1" presStyleIdx="5" presStyleCnt="8" custScaleX="245692">
        <dgm:presLayoutVars>
          <dgm:bulletEnabled val="1"/>
        </dgm:presLayoutVars>
      </dgm:prSet>
      <dgm:spPr/>
    </dgm:pt>
    <dgm:pt modelId="{78F6775D-006C-4212-B194-525F17FF50F3}" type="pres">
      <dgm:prSet presAssocID="{DCD6BDD9-0A05-4A5C-B77E-ADCE51E0258F}" presName="Name13" presStyleLbl="parChTrans1D2" presStyleIdx="6" presStyleCnt="8"/>
      <dgm:spPr/>
    </dgm:pt>
    <dgm:pt modelId="{2E67B29D-688B-4729-B68C-87330E906FF8}" type="pres">
      <dgm:prSet presAssocID="{11E0A776-1C59-4508-872D-4533F32C7291}" presName="childText" presStyleLbl="bgAcc1" presStyleIdx="6" presStyleCnt="8" custScaleX="249113">
        <dgm:presLayoutVars>
          <dgm:bulletEnabled val="1"/>
        </dgm:presLayoutVars>
      </dgm:prSet>
      <dgm:spPr/>
    </dgm:pt>
    <dgm:pt modelId="{692F83CC-4A1F-47EE-BC2F-EAD06E70D58F}" type="pres">
      <dgm:prSet presAssocID="{E1FBE6B9-E68F-4EBF-97D5-19BFA80D7D1D}" presName="Name13" presStyleLbl="parChTrans1D2" presStyleIdx="7" presStyleCnt="8"/>
      <dgm:spPr/>
    </dgm:pt>
    <dgm:pt modelId="{93447E48-6F59-4313-970D-1FEFECC6AB5C}" type="pres">
      <dgm:prSet presAssocID="{164F798C-FC81-489E-98F2-08952C67D161}" presName="childText" presStyleLbl="bgAcc1" presStyleIdx="7" presStyleCnt="8" custScaleX="251394">
        <dgm:presLayoutVars>
          <dgm:bulletEnabled val="1"/>
        </dgm:presLayoutVars>
      </dgm:prSet>
      <dgm:spPr/>
    </dgm:pt>
  </dgm:ptLst>
  <dgm:cxnLst>
    <dgm:cxn modelId="{4449E60E-8551-4622-A426-496B90603430}" type="presOf" srcId="{E0726167-547C-4C2C-B157-A74F978B819C}" destId="{E94E942D-229B-4E97-AD72-E263B03F7CF4}" srcOrd="0" destOrd="0" presId="urn:microsoft.com/office/officeart/2005/8/layout/hierarchy3"/>
    <dgm:cxn modelId="{44E97825-1597-4BD2-9DCF-A58F26BC2E8C}" srcId="{0ECFCE8A-EA38-4353-9722-8F4A2CAD9216}" destId="{60943E0C-ABF9-4DAE-B04B-1B1EBB1A2006}" srcOrd="0" destOrd="0" parTransId="{82381B77-2457-4B3E-94B5-FF5FCB7A475C}" sibTransId="{C5A5CFD9-3EE5-47B4-A80D-DE9D35FB1A95}"/>
    <dgm:cxn modelId="{12E1262D-39B8-40FA-B901-B8D51117AF4E}" type="presOf" srcId="{0ECFCE8A-EA38-4353-9722-8F4A2CAD9216}" destId="{DF20522D-DDC4-46F6-8F5E-EB8EB2636B53}" srcOrd="0" destOrd="0" presId="urn:microsoft.com/office/officeart/2005/8/layout/hierarchy3"/>
    <dgm:cxn modelId="{97018C2F-EE36-42F6-8D42-D00196623CD6}" srcId="{E0726167-547C-4C2C-B157-A74F978B819C}" destId="{5C48E17F-AB61-46EC-9A59-F9921BF08CBC}" srcOrd="1" destOrd="0" parTransId="{880A4B3B-212F-434B-9174-00CE32F43AE1}" sibTransId="{4C909548-0CA8-4D80-8D08-C1D4398BAC9B}"/>
    <dgm:cxn modelId="{FCB8D235-42E8-4A35-B6E6-D25895ACC643}" srcId="{60943E0C-ABF9-4DAE-B04B-1B1EBB1A2006}" destId="{CD6F4844-DAC2-4A03-AE46-13CE4B0FDF37}" srcOrd="1" destOrd="0" parTransId="{97CD0041-9504-46D6-88E7-F4272E904885}" sibTransId="{D71E2DC1-69FF-4B67-A862-52B8EF1F880C}"/>
    <dgm:cxn modelId="{40C29E39-81D3-40C7-B246-B86CC4AAF7D6}" type="presOf" srcId="{3B4DF83C-118F-4966-8CC1-FA06CF172E3F}" destId="{E3972B0B-5B63-4342-A45C-9F34BD56420A}" srcOrd="0" destOrd="0" presId="urn:microsoft.com/office/officeart/2005/8/layout/hierarchy3"/>
    <dgm:cxn modelId="{FF02B63E-3F1C-414E-95C4-EE2E254E6802}" type="presOf" srcId="{CD6F4844-DAC2-4A03-AE46-13CE4B0FDF37}" destId="{8DB6F492-6887-491A-9167-40129CF48DF8}" srcOrd="0" destOrd="0" presId="urn:microsoft.com/office/officeart/2005/8/layout/hierarchy3"/>
    <dgm:cxn modelId="{0FE9A668-E6A3-4997-BF19-11D4AB859DB2}" type="presOf" srcId="{60943E0C-ABF9-4DAE-B04B-1B1EBB1A2006}" destId="{86491CAC-B357-4BF5-BEA7-4AC25B9FECBC}" srcOrd="0" destOrd="0" presId="urn:microsoft.com/office/officeart/2005/8/layout/hierarchy3"/>
    <dgm:cxn modelId="{9B662E6A-45FC-4145-BD20-E74C6B0206A9}" type="presOf" srcId="{3DAE82B3-3CC1-4DFB-AEFE-E9B6361F8123}" destId="{9D3B4E54-2992-4B46-921A-36DA1945511B}" srcOrd="0" destOrd="0" presId="urn:microsoft.com/office/officeart/2005/8/layout/hierarchy3"/>
    <dgm:cxn modelId="{3A04F14F-D3F9-4BAF-B80F-7BE1F800DDB7}" srcId="{E0726167-547C-4C2C-B157-A74F978B819C}" destId="{11E0A776-1C59-4508-872D-4533F32C7291}" srcOrd="2" destOrd="0" parTransId="{DCD6BDD9-0A05-4A5C-B77E-ADCE51E0258F}" sibTransId="{9D5FE430-06CD-4AE9-951C-98B7C48899F6}"/>
    <dgm:cxn modelId="{3D346A54-4634-44A2-9360-C144D3F4B98F}" type="presOf" srcId="{5C48E17F-AB61-46EC-9A59-F9921BF08CBC}" destId="{014EFDC0-3B9D-4768-8E87-36F0B9D0105C}" srcOrd="0" destOrd="0" presId="urn:microsoft.com/office/officeart/2005/8/layout/hierarchy3"/>
    <dgm:cxn modelId="{57AA117A-271F-41E4-8B78-3837E3FBBBBA}" type="presOf" srcId="{0B31CC5C-1A5F-41D7-8ABA-5E7580FC35A9}" destId="{CBAC2AA6-EAB6-4D08-984B-823EC11020F3}" srcOrd="0" destOrd="0" presId="urn:microsoft.com/office/officeart/2005/8/layout/hierarchy3"/>
    <dgm:cxn modelId="{7989AA86-C71F-48FB-86AC-C71F0807BECE}" srcId="{E0726167-547C-4C2C-B157-A74F978B819C}" destId="{164F798C-FC81-489E-98F2-08952C67D161}" srcOrd="3" destOrd="0" parTransId="{E1FBE6B9-E68F-4EBF-97D5-19BFA80D7D1D}" sibTransId="{F7C96154-3FE5-4113-A08C-6F5F0A09C861}"/>
    <dgm:cxn modelId="{37B2DF90-5060-4D42-B69E-1AD25DE6E11F}" type="presOf" srcId="{6DC2BFA9-6DD1-45C7-8486-8D390C204EE2}" destId="{7934A203-A16F-44EF-9210-7E3F19929EA0}" srcOrd="0" destOrd="0" presId="urn:microsoft.com/office/officeart/2005/8/layout/hierarchy3"/>
    <dgm:cxn modelId="{A4242C93-D51B-45A6-A213-8409B610303A}" type="presOf" srcId="{9E847B29-37F9-4B66-B360-6F38F5BDEB5A}" destId="{52D14CB9-6061-4858-B5EE-F64082EA3BB7}" srcOrd="0" destOrd="0" presId="urn:microsoft.com/office/officeart/2005/8/layout/hierarchy3"/>
    <dgm:cxn modelId="{9FD9359F-A29F-4588-BA2E-9D7E0B7A3132}" srcId="{60943E0C-ABF9-4DAE-B04B-1B1EBB1A2006}" destId="{E75E54AE-ED80-4E60-B0AD-985246E3A59D}" srcOrd="2" destOrd="0" parTransId="{6C75C574-35DA-46D7-B85B-04881F721C41}" sibTransId="{22A6C6A5-4B4D-4F09-91DF-5C2A66905F9F}"/>
    <dgm:cxn modelId="{DB7DE7A0-8291-4047-ADC9-1E667EA71B7D}" type="presOf" srcId="{E75E54AE-ED80-4E60-B0AD-985246E3A59D}" destId="{9FF2E514-29B8-4390-9AC5-145EEE1453BE}" srcOrd="0" destOrd="0" presId="urn:microsoft.com/office/officeart/2005/8/layout/hierarchy3"/>
    <dgm:cxn modelId="{620D7BA7-8B41-4061-B2AC-C973F50049A9}" type="presOf" srcId="{880A4B3B-212F-434B-9174-00CE32F43AE1}" destId="{95BAFC10-CA90-43EB-A86C-5559592E32A0}" srcOrd="0" destOrd="0" presId="urn:microsoft.com/office/officeart/2005/8/layout/hierarchy3"/>
    <dgm:cxn modelId="{978ACCAF-1053-4A05-9F96-19EE047DE409}" srcId="{60943E0C-ABF9-4DAE-B04B-1B1EBB1A2006}" destId="{3B4DF83C-118F-4966-8CC1-FA06CF172E3F}" srcOrd="3" destOrd="0" parTransId="{6DC2BFA9-6DD1-45C7-8486-8D390C204EE2}" sibTransId="{6DA18AFB-5C1B-469B-BE31-90C92A1098B5}"/>
    <dgm:cxn modelId="{21B174B7-BAF6-41F3-BB01-F9DE9455722B}" type="presOf" srcId="{DCD6BDD9-0A05-4A5C-B77E-ADCE51E0258F}" destId="{78F6775D-006C-4212-B194-525F17FF50F3}" srcOrd="0" destOrd="0" presId="urn:microsoft.com/office/officeart/2005/8/layout/hierarchy3"/>
    <dgm:cxn modelId="{97717FBF-0048-44EE-AECA-810943E031C4}" srcId="{0ECFCE8A-EA38-4353-9722-8F4A2CAD9216}" destId="{E0726167-547C-4C2C-B157-A74F978B819C}" srcOrd="1" destOrd="0" parTransId="{CCF0C17A-7B4F-4DC1-92ED-89DF2049D756}" sibTransId="{0C93B26B-2051-4F40-92F1-DC4435FC9FDF}"/>
    <dgm:cxn modelId="{D2199CC1-87A4-4B1B-972F-B36206456A3B}" type="presOf" srcId="{164F798C-FC81-489E-98F2-08952C67D161}" destId="{93447E48-6F59-4313-970D-1FEFECC6AB5C}" srcOrd="0" destOrd="0" presId="urn:microsoft.com/office/officeart/2005/8/layout/hierarchy3"/>
    <dgm:cxn modelId="{F0C744D1-11E0-47E1-803F-FE405D752FE3}" type="presOf" srcId="{81039884-3A5C-46D0-B0DA-8DCC051EEDCF}" destId="{111633D3-450E-4750-9322-09309DDABDF9}" srcOrd="0" destOrd="0" presId="urn:microsoft.com/office/officeart/2005/8/layout/hierarchy3"/>
    <dgm:cxn modelId="{C80F6ED1-8AC3-4541-810D-34D58EA72361}" type="presOf" srcId="{E0726167-547C-4C2C-B157-A74F978B819C}" destId="{54E37D53-5EAA-4C82-BF60-602CF5AE8EBE}" srcOrd="1" destOrd="0" presId="urn:microsoft.com/office/officeart/2005/8/layout/hierarchy3"/>
    <dgm:cxn modelId="{3C8672D7-6F97-4E7A-A8D0-E8BF86FF4018}" type="presOf" srcId="{E1FBE6B9-E68F-4EBF-97D5-19BFA80D7D1D}" destId="{692F83CC-4A1F-47EE-BC2F-EAD06E70D58F}" srcOrd="0" destOrd="0" presId="urn:microsoft.com/office/officeart/2005/8/layout/hierarchy3"/>
    <dgm:cxn modelId="{DA8F8DDE-9575-4FCC-8DFA-A27ADFCE8C6A}" type="presOf" srcId="{11E0A776-1C59-4508-872D-4533F32C7291}" destId="{2E67B29D-688B-4729-B68C-87330E906FF8}" srcOrd="0" destOrd="0" presId="urn:microsoft.com/office/officeart/2005/8/layout/hierarchy3"/>
    <dgm:cxn modelId="{0C4B24EE-E2F9-4AA1-A5FF-E29F18FBBA95}" srcId="{60943E0C-ABF9-4DAE-B04B-1B1EBB1A2006}" destId="{9E847B29-37F9-4B66-B360-6F38F5BDEB5A}" srcOrd="0" destOrd="0" parTransId="{3DAE82B3-3CC1-4DFB-AEFE-E9B6361F8123}" sibTransId="{5DD6EC9D-88DA-4CA4-9893-40D9ED925C83}"/>
    <dgm:cxn modelId="{11BD9FF4-6C2D-47F6-A4E2-DA1E99E94D0D}" type="presOf" srcId="{6C75C574-35DA-46D7-B85B-04881F721C41}" destId="{458450AA-9B54-4A2D-AC1B-5FEE80760319}" srcOrd="0" destOrd="0" presId="urn:microsoft.com/office/officeart/2005/8/layout/hierarchy3"/>
    <dgm:cxn modelId="{9DABE7F8-8C48-4EC7-B67B-F74EE5190DB9}" srcId="{E0726167-547C-4C2C-B157-A74F978B819C}" destId="{81039884-3A5C-46D0-B0DA-8DCC051EEDCF}" srcOrd="0" destOrd="0" parTransId="{0B31CC5C-1A5F-41D7-8ABA-5E7580FC35A9}" sibTransId="{FF78DEC6-F52F-4C37-A84D-DB340F05B21B}"/>
    <dgm:cxn modelId="{517454FB-18BC-4590-8A39-090E1511DBDF}" type="presOf" srcId="{60943E0C-ABF9-4DAE-B04B-1B1EBB1A2006}" destId="{2AC4ED4B-7B48-4D26-A938-3647C13FA82A}" srcOrd="1" destOrd="0" presId="urn:microsoft.com/office/officeart/2005/8/layout/hierarchy3"/>
    <dgm:cxn modelId="{B06063FC-D6BD-4B5D-8122-74589D632C43}" type="presOf" srcId="{97CD0041-9504-46D6-88E7-F4272E904885}" destId="{D331D8F6-0420-4131-AA13-F351248254CE}" srcOrd="0" destOrd="0" presId="urn:microsoft.com/office/officeart/2005/8/layout/hierarchy3"/>
    <dgm:cxn modelId="{5E096C37-A3D5-4118-BC9F-981D1AA4DBE6}" type="presParOf" srcId="{DF20522D-DDC4-46F6-8F5E-EB8EB2636B53}" destId="{1759AAFE-F50F-4A9A-8019-DBD8706B4A88}" srcOrd="0" destOrd="0" presId="urn:microsoft.com/office/officeart/2005/8/layout/hierarchy3"/>
    <dgm:cxn modelId="{F2FBC739-10D0-4D32-BCFA-7A41CF9D8F81}" type="presParOf" srcId="{1759AAFE-F50F-4A9A-8019-DBD8706B4A88}" destId="{71CEF039-9995-4B0B-9D7F-3690D254332E}" srcOrd="0" destOrd="0" presId="urn:microsoft.com/office/officeart/2005/8/layout/hierarchy3"/>
    <dgm:cxn modelId="{3A8F4C26-87BA-45B2-800D-2A156A150F5D}" type="presParOf" srcId="{71CEF039-9995-4B0B-9D7F-3690D254332E}" destId="{86491CAC-B357-4BF5-BEA7-4AC25B9FECBC}" srcOrd="0" destOrd="0" presId="urn:microsoft.com/office/officeart/2005/8/layout/hierarchy3"/>
    <dgm:cxn modelId="{2B7AC4D7-ABF2-461D-80F1-149E763CEC45}" type="presParOf" srcId="{71CEF039-9995-4B0B-9D7F-3690D254332E}" destId="{2AC4ED4B-7B48-4D26-A938-3647C13FA82A}" srcOrd="1" destOrd="0" presId="urn:microsoft.com/office/officeart/2005/8/layout/hierarchy3"/>
    <dgm:cxn modelId="{55A81B96-3A75-460A-8676-B26A1DC81526}" type="presParOf" srcId="{1759AAFE-F50F-4A9A-8019-DBD8706B4A88}" destId="{41EC3F2F-4AA6-457A-841C-66110C034D49}" srcOrd="1" destOrd="0" presId="urn:microsoft.com/office/officeart/2005/8/layout/hierarchy3"/>
    <dgm:cxn modelId="{63A5BCCC-6D59-44B7-B0AC-415016A24495}" type="presParOf" srcId="{41EC3F2F-4AA6-457A-841C-66110C034D49}" destId="{9D3B4E54-2992-4B46-921A-36DA1945511B}" srcOrd="0" destOrd="0" presId="urn:microsoft.com/office/officeart/2005/8/layout/hierarchy3"/>
    <dgm:cxn modelId="{78174C5C-9499-4759-A296-02F7C0C257B0}" type="presParOf" srcId="{41EC3F2F-4AA6-457A-841C-66110C034D49}" destId="{52D14CB9-6061-4858-B5EE-F64082EA3BB7}" srcOrd="1" destOrd="0" presId="urn:microsoft.com/office/officeart/2005/8/layout/hierarchy3"/>
    <dgm:cxn modelId="{6DAEB975-465C-4DF4-BE15-4488680645FB}" type="presParOf" srcId="{41EC3F2F-4AA6-457A-841C-66110C034D49}" destId="{D331D8F6-0420-4131-AA13-F351248254CE}" srcOrd="2" destOrd="0" presId="urn:microsoft.com/office/officeart/2005/8/layout/hierarchy3"/>
    <dgm:cxn modelId="{FFEEF534-55EB-4925-A544-4C0F4F9FCFF9}" type="presParOf" srcId="{41EC3F2F-4AA6-457A-841C-66110C034D49}" destId="{8DB6F492-6887-491A-9167-40129CF48DF8}" srcOrd="3" destOrd="0" presId="urn:microsoft.com/office/officeart/2005/8/layout/hierarchy3"/>
    <dgm:cxn modelId="{EF7F0471-A730-4186-A084-FB8FBC5C77C0}" type="presParOf" srcId="{41EC3F2F-4AA6-457A-841C-66110C034D49}" destId="{458450AA-9B54-4A2D-AC1B-5FEE80760319}" srcOrd="4" destOrd="0" presId="urn:microsoft.com/office/officeart/2005/8/layout/hierarchy3"/>
    <dgm:cxn modelId="{41073D4D-EDBC-4C26-B553-A84CA3BE7171}" type="presParOf" srcId="{41EC3F2F-4AA6-457A-841C-66110C034D49}" destId="{9FF2E514-29B8-4390-9AC5-145EEE1453BE}" srcOrd="5" destOrd="0" presId="urn:microsoft.com/office/officeart/2005/8/layout/hierarchy3"/>
    <dgm:cxn modelId="{D7D5F588-EC63-40A0-A383-CA74B059BCE7}" type="presParOf" srcId="{41EC3F2F-4AA6-457A-841C-66110C034D49}" destId="{7934A203-A16F-44EF-9210-7E3F19929EA0}" srcOrd="6" destOrd="0" presId="urn:microsoft.com/office/officeart/2005/8/layout/hierarchy3"/>
    <dgm:cxn modelId="{EAC67CF5-1C38-4587-AEA6-8E993AA1F72D}" type="presParOf" srcId="{41EC3F2F-4AA6-457A-841C-66110C034D49}" destId="{E3972B0B-5B63-4342-A45C-9F34BD56420A}" srcOrd="7" destOrd="0" presId="urn:microsoft.com/office/officeart/2005/8/layout/hierarchy3"/>
    <dgm:cxn modelId="{DE0AB385-DA12-40A7-A476-1EFC07D77122}" type="presParOf" srcId="{DF20522D-DDC4-46F6-8F5E-EB8EB2636B53}" destId="{1203D1FA-230B-441F-8FB4-C5B6C341421E}" srcOrd="1" destOrd="0" presId="urn:microsoft.com/office/officeart/2005/8/layout/hierarchy3"/>
    <dgm:cxn modelId="{2C1EDD3A-2CEC-4624-95B5-04C1EB818266}" type="presParOf" srcId="{1203D1FA-230B-441F-8FB4-C5B6C341421E}" destId="{2AF9E61E-DF47-4792-8A04-9E28663E1557}" srcOrd="0" destOrd="0" presId="urn:microsoft.com/office/officeart/2005/8/layout/hierarchy3"/>
    <dgm:cxn modelId="{C36A5EE9-2FD7-4DCB-8F40-58FEE4D1F5F8}" type="presParOf" srcId="{2AF9E61E-DF47-4792-8A04-9E28663E1557}" destId="{E94E942D-229B-4E97-AD72-E263B03F7CF4}" srcOrd="0" destOrd="0" presId="urn:microsoft.com/office/officeart/2005/8/layout/hierarchy3"/>
    <dgm:cxn modelId="{F5ADE76D-D162-46B5-9F91-CDD92B3E8201}" type="presParOf" srcId="{2AF9E61E-DF47-4792-8A04-9E28663E1557}" destId="{54E37D53-5EAA-4C82-BF60-602CF5AE8EBE}" srcOrd="1" destOrd="0" presId="urn:microsoft.com/office/officeart/2005/8/layout/hierarchy3"/>
    <dgm:cxn modelId="{71523D51-4ED3-4AB9-890D-42096DCB6266}" type="presParOf" srcId="{1203D1FA-230B-441F-8FB4-C5B6C341421E}" destId="{0AC5E189-5EB5-42C3-8262-D4163973EACC}" srcOrd="1" destOrd="0" presId="urn:microsoft.com/office/officeart/2005/8/layout/hierarchy3"/>
    <dgm:cxn modelId="{8966B88B-2FF2-4BDF-9FB5-DFB681F1D6FA}" type="presParOf" srcId="{0AC5E189-5EB5-42C3-8262-D4163973EACC}" destId="{CBAC2AA6-EAB6-4D08-984B-823EC11020F3}" srcOrd="0" destOrd="0" presId="urn:microsoft.com/office/officeart/2005/8/layout/hierarchy3"/>
    <dgm:cxn modelId="{CE075BB4-D162-490B-8557-C4DAA86D1CAD}" type="presParOf" srcId="{0AC5E189-5EB5-42C3-8262-D4163973EACC}" destId="{111633D3-450E-4750-9322-09309DDABDF9}" srcOrd="1" destOrd="0" presId="urn:microsoft.com/office/officeart/2005/8/layout/hierarchy3"/>
    <dgm:cxn modelId="{09FDBE0A-DFB6-4149-A8B6-1A3638E6DD6F}" type="presParOf" srcId="{0AC5E189-5EB5-42C3-8262-D4163973EACC}" destId="{95BAFC10-CA90-43EB-A86C-5559592E32A0}" srcOrd="2" destOrd="0" presId="urn:microsoft.com/office/officeart/2005/8/layout/hierarchy3"/>
    <dgm:cxn modelId="{4DA00713-73C0-43FF-9867-C10AAF5870D8}" type="presParOf" srcId="{0AC5E189-5EB5-42C3-8262-D4163973EACC}" destId="{014EFDC0-3B9D-4768-8E87-36F0B9D0105C}" srcOrd="3" destOrd="0" presId="urn:microsoft.com/office/officeart/2005/8/layout/hierarchy3"/>
    <dgm:cxn modelId="{079A6A7F-A44B-4113-90B6-71CF2394BA68}" type="presParOf" srcId="{0AC5E189-5EB5-42C3-8262-D4163973EACC}" destId="{78F6775D-006C-4212-B194-525F17FF50F3}" srcOrd="4" destOrd="0" presId="urn:microsoft.com/office/officeart/2005/8/layout/hierarchy3"/>
    <dgm:cxn modelId="{9860CD19-3C0B-431C-99BD-567F8AF5D582}" type="presParOf" srcId="{0AC5E189-5EB5-42C3-8262-D4163973EACC}" destId="{2E67B29D-688B-4729-B68C-87330E906FF8}" srcOrd="5" destOrd="0" presId="urn:microsoft.com/office/officeart/2005/8/layout/hierarchy3"/>
    <dgm:cxn modelId="{34EE6B27-316F-4214-8974-03D91E23D759}" type="presParOf" srcId="{0AC5E189-5EB5-42C3-8262-D4163973EACC}" destId="{692F83CC-4A1F-47EE-BC2F-EAD06E70D58F}" srcOrd="6" destOrd="0" presId="urn:microsoft.com/office/officeart/2005/8/layout/hierarchy3"/>
    <dgm:cxn modelId="{72C9730C-9BD8-4C24-91A7-859E1A6F8EC4}" type="presParOf" srcId="{0AC5E189-5EB5-42C3-8262-D4163973EACC}" destId="{93447E48-6F59-4313-970D-1FEFECC6AB5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1CAC-B357-4BF5-BEA7-4AC25B9FECBC}">
      <dsp:nvSpPr>
        <dsp:cNvPr id="0" name=""/>
        <dsp:cNvSpPr/>
      </dsp:nvSpPr>
      <dsp:spPr>
        <a:xfrm>
          <a:off x="299566" y="1305"/>
          <a:ext cx="3427749" cy="1089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Tasks</a:t>
          </a:r>
          <a:endParaRPr lang="el-GR" sz="3600" kern="1200"/>
        </a:p>
      </dsp:txBody>
      <dsp:txXfrm>
        <a:off x="331481" y="33220"/>
        <a:ext cx="3363919" cy="1025818"/>
      </dsp:txXfrm>
    </dsp:sp>
    <dsp:sp modelId="{9D3B4E54-2992-4B46-921A-36DA1945511B}">
      <dsp:nvSpPr>
        <dsp:cNvPr id="0" name=""/>
        <dsp:cNvSpPr/>
      </dsp:nvSpPr>
      <dsp:spPr>
        <a:xfrm>
          <a:off x="642340" y="1090953"/>
          <a:ext cx="342774" cy="81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236"/>
              </a:lnTo>
              <a:lnTo>
                <a:pt x="342774" y="81723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14CB9-6061-4858-B5EE-F64082EA3BB7}">
      <dsp:nvSpPr>
        <dsp:cNvPr id="0" name=""/>
        <dsp:cNvSpPr/>
      </dsp:nvSpPr>
      <dsp:spPr>
        <a:xfrm>
          <a:off x="985115" y="1363365"/>
          <a:ext cx="5335737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Task 2.1: M4-M24: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Identification, synthesis, and evaluation of Aptamers for AD protein biomarkers</a:t>
          </a:r>
          <a:endParaRPr lang="el-GR" sz="1600" kern="1200">
            <a:solidFill>
              <a:schemeClr val="tx1"/>
            </a:solidFill>
          </a:endParaRPr>
        </a:p>
      </dsp:txBody>
      <dsp:txXfrm>
        <a:off x="1017030" y="1395280"/>
        <a:ext cx="5271907" cy="1025818"/>
      </dsp:txXfrm>
    </dsp:sp>
    <dsp:sp modelId="{D331D8F6-0420-4131-AA13-F351248254CE}">
      <dsp:nvSpPr>
        <dsp:cNvPr id="0" name=""/>
        <dsp:cNvSpPr/>
      </dsp:nvSpPr>
      <dsp:spPr>
        <a:xfrm>
          <a:off x="642340" y="1090953"/>
          <a:ext cx="342774" cy="217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296"/>
              </a:lnTo>
              <a:lnTo>
                <a:pt x="342774" y="21792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6F492-6887-491A-9167-40129CF48DF8}">
      <dsp:nvSpPr>
        <dsp:cNvPr id="0" name=""/>
        <dsp:cNvSpPr/>
      </dsp:nvSpPr>
      <dsp:spPr>
        <a:xfrm>
          <a:off x="985115" y="2725425"/>
          <a:ext cx="5375522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00127"/>
              <a:satOff val="-582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Task 2.2: M13-M24: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Optimization and functionalization of aptamers </a:t>
          </a:r>
          <a:endParaRPr lang="el-GR" sz="1600" kern="1200"/>
        </a:p>
      </dsp:txBody>
      <dsp:txXfrm>
        <a:off x="1017030" y="2757340"/>
        <a:ext cx="5311692" cy="1025818"/>
      </dsp:txXfrm>
    </dsp:sp>
    <dsp:sp modelId="{458450AA-9B54-4A2D-AC1B-5FEE80760319}">
      <dsp:nvSpPr>
        <dsp:cNvPr id="0" name=""/>
        <dsp:cNvSpPr/>
      </dsp:nvSpPr>
      <dsp:spPr>
        <a:xfrm>
          <a:off x="642340" y="1090953"/>
          <a:ext cx="342774" cy="354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356"/>
              </a:lnTo>
              <a:lnTo>
                <a:pt x="342774" y="35413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2E514-29B8-4390-9AC5-145EEE1453BE}">
      <dsp:nvSpPr>
        <dsp:cNvPr id="0" name=""/>
        <dsp:cNvSpPr/>
      </dsp:nvSpPr>
      <dsp:spPr>
        <a:xfrm>
          <a:off x="985115" y="4087486"/>
          <a:ext cx="5395397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800255"/>
              <a:satOff val="-1165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Task 2.3: M4-M24: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Synthesis and characterization of magnetic nanoparticles as carriers and enablers</a:t>
          </a:r>
          <a:r>
            <a:rPr lang="en-US" sz="1600" b="1" kern="1200"/>
            <a:t> </a:t>
          </a:r>
          <a:endParaRPr lang="el-GR" sz="1600" kern="1200"/>
        </a:p>
      </dsp:txBody>
      <dsp:txXfrm>
        <a:off x="1017030" y="4119401"/>
        <a:ext cx="5331567" cy="1025818"/>
      </dsp:txXfrm>
    </dsp:sp>
    <dsp:sp modelId="{7934A203-A16F-44EF-9210-7E3F19929EA0}">
      <dsp:nvSpPr>
        <dsp:cNvPr id="0" name=""/>
        <dsp:cNvSpPr/>
      </dsp:nvSpPr>
      <dsp:spPr>
        <a:xfrm>
          <a:off x="642340" y="1090953"/>
          <a:ext cx="342774" cy="490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416"/>
              </a:lnTo>
              <a:lnTo>
                <a:pt x="342774" y="49034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72B0B-5B63-4342-A45C-9F34BD56420A}">
      <dsp:nvSpPr>
        <dsp:cNvPr id="0" name=""/>
        <dsp:cNvSpPr/>
      </dsp:nvSpPr>
      <dsp:spPr>
        <a:xfrm>
          <a:off x="985115" y="5449546"/>
          <a:ext cx="5395397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00382"/>
              <a:satOff val="-1747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Task 2.4: M18-M30: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Immobilization, Functionalization &amp; Evaluation of Conjugated MNPs/Aptamers/Biomarkers</a:t>
          </a:r>
          <a:endParaRPr lang="el-GR" sz="1600" b="0" kern="1200" dirty="0">
            <a:solidFill>
              <a:schemeClr val="tx1"/>
            </a:solidFill>
          </a:endParaRPr>
        </a:p>
      </dsp:txBody>
      <dsp:txXfrm>
        <a:off x="1017030" y="5481461"/>
        <a:ext cx="5331567" cy="1025818"/>
      </dsp:txXfrm>
    </dsp:sp>
    <dsp:sp modelId="{E94E942D-229B-4E97-AD72-E263B03F7CF4}">
      <dsp:nvSpPr>
        <dsp:cNvPr id="0" name=""/>
        <dsp:cNvSpPr/>
      </dsp:nvSpPr>
      <dsp:spPr>
        <a:xfrm>
          <a:off x="6320482" y="1305"/>
          <a:ext cx="3024275" cy="108964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Deliverables</a:t>
          </a:r>
          <a:endParaRPr lang="el-GR" sz="3600" kern="1200"/>
        </a:p>
      </dsp:txBody>
      <dsp:txXfrm>
        <a:off x="6352397" y="33220"/>
        <a:ext cx="2960445" cy="1025818"/>
      </dsp:txXfrm>
    </dsp:sp>
    <dsp:sp modelId="{CBAC2AA6-EAB6-4D08-984B-823EC11020F3}">
      <dsp:nvSpPr>
        <dsp:cNvPr id="0" name=""/>
        <dsp:cNvSpPr/>
      </dsp:nvSpPr>
      <dsp:spPr>
        <a:xfrm>
          <a:off x="6622910" y="1090953"/>
          <a:ext cx="302427" cy="81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236"/>
              </a:lnTo>
              <a:lnTo>
                <a:pt x="302427" y="81723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633D3-450E-4750-9322-09309DDABDF9}">
      <dsp:nvSpPr>
        <dsp:cNvPr id="0" name=""/>
        <dsp:cNvSpPr/>
      </dsp:nvSpPr>
      <dsp:spPr>
        <a:xfrm>
          <a:off x="6925337" y="1363365"/>
          <a:ext cx="4303360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M12: D2.1: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Conjugated MNPs/Aptamers Design, Synthesis and Selection Version1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6957252" y="1395280"/>
        <a:ext cx="4239530" cy="1025818"/>
      </dsp:txXfrm>
    </dsp:sp>
    <dsp:sp modelId="{95BAFC10-CA90-43EB-A86C-5559592E32A0}">
      <dsp:nvSpPr>
        <dsp:cNvPr id="0" name=""/>
        <dsp:cNvSpPr/>
      </dsp:nvSpPr>
      <dsp:spPr>
        <a:xfrm>
          <a:off x="6622910" y="1090953"/>
          <a:ext cx="302427" cy="217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296"/>
              </a:lnTo>
              <a:lnTo>
                <a:pt x="302427" y="21792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EFDC0-3B9D-4768-8E87-36F0B9D0105C}">
      <dsp:nvSpPr>
        <dsp:cNvPr id="0" name=""/>
        <dsp:cNvSpPr/>
      </dsp:nvSpPr>
      <dsp:spPr>
        <a:xfrm>
          <a:off x="6925337" y="2725425"/>
          <a:ext cx="4283485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M24: D2.2:</a:t>
          </a:r>
          <a:endParaRPr lang="el-GR" sz="1600" b="0" i="0" u="none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Conjugated MNPs/Aptamers Design, Synthesis, and Selection, </a:t>
          </a:r>
          <a:r>
            <a:rPr lang="en-US" sz="1600" b="1" i="0" u="none" kern="1200" dirty="0"/>
            <a:t>Version 2</a:t>
          </a:r>
          <a:endParaRPr lang="el-GR" sz="1600" b="1" i="0" u="none" kern="1200" dirty="0"/>
        </a:p>
      </dsp:txBody>
      <dsp:txXfrm>
        <a:off x="6957252" y="2757340"/>
        <a:ext cx="4219655" cy="1025818"/>
      </dsp:txXfrm>
    </dsp:sp>
    <dsp:sp modelId="{78F6775D-006C-4212-B194-525F17FF50F3}">
      <dsp:nvSpPr>
        <dsp:cNvPr id="0" name=""/>
        <dsp:cNvSpPr/>
      </dsp:nvSpPr>
      <dsp:spPr>
        <a:xfrm>
          <a:off x="6622910" y="1090953"/>
          <a:ext cx="302427" cy="354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356"/>
              </a:lnTo>
              <a:lnTo>
                <a:pt x="302427" y="35413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B29D-688B-4729-B68C-87330E906FF8}">
      <dsp:nvSpPr>
        <dsp:cNvPr id="0" name=""/>
        <dsp:cNvSpPr/>
      </dsp:nvSpPr>
      <dsp:spPr>
        <a:xfrm>
          <a:off x="6925337" y="4087486"/>
          <a:ext cx="4343128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M18: D2.3: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Conjugated MNPs/Aptamers Binding to AD Biomarkers evaluation, </a:t>
          </a:r>
          <a:r>
            <a:rPr lang="en-US" sz="1600" b="1" i="0" u="none" kern="1200" dirty="0"/>
            <a:t>Version 1 </a:t>
          </a:r>
          <a:endParaRPr lang="el-GR" sz="1600" b="1" i="0" u="none" kern="1200" dirty="0"/>
        </a:p>
      </dsp:txBody>
      <dsp:txXfrm>
        <a:off x="6957252" y="4119401"/>
        <a:ext cx="4279298" cy="1025818"/>
      </dsp:txXfrm>
    </dsp:sp>
    <dsp:sp modelId="{692F83CC-4A1F-47EE-BC2F-EAD06E70D58F}">
      <dsp:nvSpPr>
        <dsp:cNvPr id="0" name=""/>
        <dsp:cNvSpPr/>
      </dsp:nvSpPr>
      <dsp:spPr>
        <a:xfrm>
          <a:off x="6622910" y="1090953"/>
          <a:ext cx="302427" cy="490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416"/>
              </a:lnTo>
              <a:lnTo>
                <a:pt x="302427" y="49034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47E48-6F59-4313-970D-1FEFECC6AB5C}">
      <dsp:nvSpPr>
        <dsp:cNvPr id="0" name=""/>
        <dsp:cNvSpPr/>
      </dsp:nvSpPr>
      <dsp:spPr>
        <a:xfrm>
          <a:off x="6925337" y="5449546"/>
          <a:ext cx="4382896" cy="1089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M30: D2.4: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Conjugated MNPs/Aptamers Binding to AD Biomarkers evaluation, </a:t>
          </a:r>
          <a:r>
            <a:rPr lang="en-US" sz="1600" b="1" i="0" u="none" kern="1200" dirty="0"/>
            <a:t>Version 2</a:t>
          </a:r>
          <a:r>
            <a:rPr lang="en-US" sz="1600" b="0" i="0" u="none" kern="1200" dirty="0"/>
            <a:t> </a:t>
          </a:r>
          <a:endParaRPr lang="el-GR" sz="1600" b="0" i="0" u="none" kern="1200" dirty="0"/>
        </a:p>
      </dsp:txBody>
      <dsp:txXfrm>
        <a:off x="6957252" y="5481461"/>
        <a:ext cx="4319066" cy="102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CEAD6B8F-9781-6658-32B0-E4CD4CABD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E669EA3-F6BC-DC88-8F30-1F101A2419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5A316-E74E-4D02-8467-741C5F1B1A63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3677E7E-B0EA-5443-4877-84D20DC6E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B85985B-0B48-2FC8-104C-C7765C8E62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24AD9-2D1A-478D-B5AF-CB2FB4A9BF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45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0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32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541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29778A-4C6C-CDE5-82F6-23A8308A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B41C-E70F-4C87-BA21-388E7CDAA178}" type="datetimeFigureOut">
              <a:rPr lang="el-GR" smtClean="0"/>
              <a:t>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D55972-B5C8-D3C9-F4B8-2CA55B38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6859AB-D2C2-DFA5-920A-DEDA8FF3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888-B6A9-4865-922C-60F9AAD4444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083DE-4477-899E-C592-F89B1F188B1B}"/>
              </a:ext>
            </a:extLst>
          </p:cNvPr>
          <p:cNvSpPr txBox="1"/>
          <p:nvPr userDrawn="1"/>
        </p:nvSpPr>
        <p:spPr>
          <a:xfrm>
            <a:off x="-2" y="7957088"/>
            <a:ext cx="1463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M. Angelakeris |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2D-BioPAD|</a:t>
            </a:r>
            <a:fld id="{00E3BE04-07E4-4A04-9B9C-A21CD67FB65F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‹#›</a:t>
            </a:fld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1420-3049/25/19/4425" TargetMode="External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hyperlink" Target="https://www.sciencedirect.com/science/article/abs/pii/S0925400512000639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abs/pii/S0927775723007458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pubs.acs.org/doi/10.1021/acsomega.9b02469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www.mdpi.com/2312-7481/8/12/185" TargetMode="External"/><Relationship Id="rId4" Type="http://schemas.openxmlformats.org/officeDocument/2006/relationships/hyperlink" Target="https://pmc.ncbi.nlm.nih.gov/articles/PMC7062369/" TargetMode="External"/><Relationship Id="rId9" Type="http://schemas.openxmlformats.org/officeDocument/2006/relationships/hyperlink" Target="https://www.nature.com/articles/s41598-024-58145-0" TargetMode="External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s://doi.org/10.14356/kona.20200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s://doi.org/10.1002/smll.2013026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colsurfa.2023.131661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snb.2012.01.040" TargetMode="Externa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s41598-024-58145-0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7C84C5-94BB-1903-9DBF-B445FB917BD7}"/>
              </a:ext>
            </a:extLst>
          </p:cNvPr>
          <p:cNvSpPr txBox="1"/>
          <p:nvPr/>
        </p:nvSpPr>
        <p:spPr>
          <a:xfrm>
            <a:off x="602240" y="2218785"/>
            <a:ext cx="13716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l-GR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M. Angelakeris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Professor | School of Physics | Aristotle University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Thessaloniki | 54124 | Greece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9ADDD935-5C2B-0BAC-F105-66C7E005A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5539" y="6495555"/>
            <a:ext cx="2394963" cy="9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6D629B-5E29-8F3C-3889-97AAA4BD6926}"/>
              </a:ext>
            </a:extLst>
          </p:cNvPr>
          <p:cNvSpPr txBox="1"/>
          <p:nvPr/>
        </p:nvSpPr>
        <p:spPr>
          <a:xfrm>
            <a:off x="6685539" y="7442889"/>
            <a:ext cx="2217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FFFFFF"/>
                </a:solidFill>
              </a:rPr>
              <a:t>https://2d-biopad.eu/</a:t>
            </a:r>
          </a:p>
        </p:txBody>
      </p:sp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4B7BA57-D512-FB31-9FEB-2A523AB2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568" y="2651278"/>
            <a:ext cx="2763679" cy="170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" descr="preencoded.png">
            <a:extLst>
              <a:ext uri="{FF2B5EF4-FFF2-40B4-BE49-F238E27FC236}">
                <a16:creationId xmlns:a16="http://schemas.microsoft.com/office/drawing/2014/main" id="{DCA6C07B-1CFF-F562-475C-F7D0F37E2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512" y="2651278"/>
            <a:ext cx="2763798" cy="170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7895EB85-FDA3-3476-A585-2C642F767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9981" y="2651278"/>
            <a:ext cx="2763798" cy="170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04491D-F9CE-8C9C-3094-21A817856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3482"/>
            <a:ext cx="1463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WP2 Biomarkers binding and quantitative analysis</a:t>
            </a:r>
            <a:endParaRPr kumimoji="0" lang="en-GB" altLang="el-GR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ABAF0B-1675-D2B9-3B12-BB22C453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8" y="899638"/>
            <a:ext cx="1463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MNPs progress and conjugation with AD aptamers</a:t>
            </a:r>
            <a:endParaRPr kumimoji="0" lang="en-GB" altLang="el-GR" sz="7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121135" y="899791"/>
            <a:ext cx="4924697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8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Janus Particles</a:t>
            </a:r>
            <a:r>
              <a:rPr lang="en-US" sz="3200" baseline="30000" dirty="0">
                <a:solidFill>
                  <a:schemeClr val="bg1"/>
                </a:solidFill>
                <a:latin typeface="+mj-lt"/>
              </a:rPr>
              <a:t>*</a:t>
            </a:r>
            <a:endParaRPr lang="en-US" sz="2880" b="1" i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48706-8AF7-64DD-7722-A083CB79E0CC}"/>
              </a:ext>
            </a:extLst>
          </p:cNvPr>
          <p:cNvSpPr txBox="1"/>
          <p:nvPr/>
        </p:nvSpPr>
        <p:spPr>
          <a:xfrm>
            <a:off x="226978" y="1846347"/>
            <a:ext cx="14133456" cy="534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Preparation of Reaction Mixture:</a:t>
            </a:r>
          </a:p>
          <a:p>
            <a:pPr marL="548640" lvl="1"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Solvent and Surfactants: Mix 100 mL of 1-octadecene, 10 mL of oleic acid, 10 mL of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oleylamine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and 6.44 g of 1,2-hexadecanediol in a three-neck round-bottom flask under argon. Heat to 120 °C for 20 min.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Injection of Precursors:</a:t>
            </a:r>
          </a:p>
          <a:p>
            <a:pPr marL="548640" lvl="1"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Iron and Gold Sources: Inject 1.5 mL of iron pentacarbonyl and 150 mg of hydrogen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tetrachloroaurate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(dissolved in 12.5 mL of 1-octadecene and 1.25 mL of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oleylamine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into the heated mixture. Heat under reflux at 310 °C for 45 min, then cool to room temperature and air-expose for 1 h.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Isolation of MNPs:</a:t>
            </a:r>
          </a:p>
          <a:p>
            <a:pPr marL="548640" lvl="1"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Precipitation and Drying: Isolate MNPs by adding isopropanol, followed by centrifugation at 6000 rpm for 10 min, and dry under vacuum.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Surface Modification with APTES:</a:t>
            </a:r>
          </a:p>
          <a:p>
            <a:pPr marL="548640" lvl="1"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Amino Group Introduction: Coat MNPs with APTES by adding 100 mL of APTES and 50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of acetic acid to 10 mg of MNPs in 10 mL of toluene. Heat to 40 °C and stir overnight. Precipitate using a magnet, wash with deionized water, and redispersed in 9 mL of 0.1M PBS (pH = 8.3).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02A8B8F-A662-E085-07AE-1B309408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325" y="261085"/>
            <a:ext cx="3329869" cy="2435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9A0134-17B3-ECB1-660B-18188BDBE4E9}"/>
              </a:ext>
            </a:extLst>
          </p:cNvPr>
          <p:cNvSpPr txBox="1"/>
          <p:nvPr/>
        </p:nvSpPr>
        <p:spPr>
          <a:xfrm>
            <a:off x="248137" y="7459716"/>
            <a:ext cx="11404601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i="1" baseline="30000" dirty="0">
                <a:solidFill>
                  <a:schemeClr val="bg1"/>
                </a:solidFill>
                <a:latin typeface="+mj-lt"/>
              </a:rPr>
              <a:t>*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 A. S. </a:t>
            </a:r>
            <a:r>
              <a:rPr lang="en-US" sz="1600" i="1" dirty="0" err="1">
                <a:solidFill>
                  <a:schemeClr val="bg1"/>
                </a:solidFill>
                <a:latin typeface="+mj-lt"/>
              </a:rPr>
              <a:t>Garanina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 et al., Bifunctional Magnetite–Gold Nanoparticles for Magneto-Mechanical Actuation and Cancer Cell Destruction, Magnetochemistry 2022, 8(12), 185; https://doi.org/10.3390/magnetochemistry8120185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E4F75AC-1619-F418-5CB4-9D676A1E4720}"/>
              </a:ext>
            </a:extLst>
          </p:cNvPr>
          <p:cNvCxnSpPr>
            <a:cxnSpLocks/>
          </p:cNvCxnSpPr>
          <p:nvPr/>
        </p:nvCxnSpPr>
        <p:spPr>
          <a:xfrm>
            <a:off x="8945305" y="1186481"/>
            <a:ext cx="1332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2FEEF4-4929-2D3C-8E7C-FCAE236E0EFC}"/>
              </a:ext>
            </a:extLst>
          </p:cNvPr>
          <p:cNvSpPr txBox="1"/>
          <p:nvPr/>
        </p:nvSpPr>
        <p:spPr>
          <a:xfrm>
            <a:off x="9197919" y="902108"/>
            <a:ext cx="8636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nm</a:t>
            </a:r>
            <a:endParaRPr lang="el-G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772F3CE7-0A47-BAF8-3E2C-BB40B073D9C4}"/>
              </a:ext>
            </a:extLst>
          </p:cNvPr>
          <p:cNvCxnSpPr>
            <a:cxnSpLocks/>
          </p:cNvCxnSpPr>
          <p:nvPr/>
        </p:nvCxnSpPr>
        <p:spPr>
          <a:xfrm>
            <a:off x="7420708" y="1786833"/>
            <a:ext cx="12476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738E0D-9B40-5E0E-7B25-7FBE46053491}"/>
              </a:ext>
            </a:extLst>
          </p:cNvPr>
          <p:cNvSpPr txBox="1"/>
          <p:nvPr/>
        </p:nvSpPr>
        <p:spPr>
          <a:xfrm>
            <a:off x="7858580" y="1807888"/>
            <a:ext cx="6925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nm</a:t>
            </a:r>
            <a:endParaRPr lang="el-G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2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98659FC-4699-5978-2F16-6193D3ECD336}"/>
              </a:ext>
            </a:extLst>
          </p:cNvPr>
          <p:cNvSpPr/>
          <p:nvPr/>
        </p:nvSpPr>
        <p:spPr>
          <a:xfrm>
            <a:off x="12250615" y="4854174"/>
            <a:ext cx="1770185" cy="18414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E9E13-E84A-DEEC-7DE0-C7BFCA24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0"/>
          <a:stretch/>
        </p:blipFill>
        <p:spPr bwMode="auto">
          <a:xfrm>
            <a:off x="7563387" y="4854174"/>
            <a:ext cx="6687107" cy="1841413"/>
          </a:xfrm>
          <a:prstGeom prst="rect">
            <a:avLst/>
          </a:prstGeom>
          <a:noFill/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A7D5133-AF7F-E3C6-57B7-0E98425F43F2}"/>
              </a:ext>
            </a:extLst>
          </p:cNvPr>
          <p:cNvSpPr/>
          <p:nvPr/>
        </p:nvSpPr>
        <p:spPr>
          <a:xfrm>
            <a:off x="85966" y="1134926"/>
            <a:ext cx="7261324" cy="67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Synthesis and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Characterization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9DF343-E145-9FEB-BA1A-3AAEBFBCA367}"/>
              </a:ext>
            </a:extLst>
          </p:cNvPr>
          <p:cNvSpPr/>
          <p:nvPr/>
        </p:nvSpPr>
        <p:spPr>
          <a:xfrm>
            <a:off x="7834777" y="1382245"/>
            <a:ext cx="6506179" cy="2328077"/>
          </a:xfrm>
          <a:prstGeom prst="rect">
            <a:avLst/>
          </a:prstGeom>
          <a:noFill/>
          <a:ln w="31750">
            <a:solidFill>
              <a:srgbClr val="A910CC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4F91D1-A57F-950D-4EED-E9F73AFC59FC}"/>
              </a:ext>
            </a:extLst>
          </p:cNvPr>
          <p:cNvSpPr/>
          <p:nvPr/>
        </p:nvSpPr>
        <p:spPr>
          <a:xfrm>
            <a:off x="7653850" y="4854174"/>
            <a:ext cx="6506179" cy="1841413"/>
          </a:xfrm>
          <a:prstGeom prst="rect">
            <a:avLst/>
          </a:prstGeom>
          <a:noFill/>
          <a:ln w="31750">
            <a:solidFill>
              <a:srgbClr val="01810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F7CD04-2C0F-169E-F652-1745C1323E9B}"/>
              </a:ext>
            </a:extLst>
          </p:cNvPr>
          <p:cNvCxnSpPr>
            <a:cxnSpLocks/>
          </p:cNvCxnSpPr>
          <p:nvPr/>
        </p:nvCxnSpPr>
        <p:spPr>
          <a:xfrm flipV="1">
            <a:off x="6734432" y="2459475"/>
            <a:ext cx="1005917" cy="396792"/>
          </a:xfrm>
          <a:prstGeom prst="straightConnector1">
            <a:avLst/>
          </a:prstGeom>
          <a:ln w="28575">
            <a:solidFill>
              <a:srgbClr val="A910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2841E4-B5A2-F75C-6787-FB5EACE45888}"/>
              </a:ext>
            </a:extLst>
          </p:cNvPr>
          <p:cNvCxnSpPr>
            <a:cxnSpLocks/>
          </p:cNvCxnSpPr>
          <p:nvPr/>
        </p:nvCxnSpPr>
        <p:spPr>
          <a:xfrm>
            <a:off x="6734432" y="3768811"/>
            <a:ext cx="828955" cy="889686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BB2C8A-89F3-3D20-4A76-C60B4A7E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3"/>
          <a:stretch/>
        </p:blipFill>
        <p:spPr bwMode="auto">
          <a:xfrm>
            <a:off x="7653850" y="1333777"/>
            <a:ext cx="6687107" cy="2330021"/>
          </a:xfrm>
          <a:prstGeom prst="rect">
            <a:avLst/>
          </a:prstGeom>
          <a:noFill/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D0222C-CDAB-2EBC-6396-510DD2F97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51634"/>
              </p:ext>
            </p:extLst>
          </p:nvPr>
        </p:nvGraphicFramePr>
        <p:xfrm>
          <a:off x="-927911" y="1048587"/>
          <a:ext cx="9355219" cy="714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631968" imgH="3536183" progId="Origin95.Graph">
                  <p:embed/>
                </p:oleObj>
              </mc:Choice>
              <mc:Fallback>
                <p:oleObj name="Graph" r:id="rId5" imgW="4631968" imgH="3536183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927911" y="1048587"/>
                        <a:ext cx="9355219" cy="714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80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24C2C2A-47DF-4171-878B-52C72CA16491}"/>
              </a:ext>
            </a:extLst>
          </p:cNvPr>
          <p:cNvSpPr/>
          <p:nvPr/>
        </p:nvSpPr>
        <p:spPr>
          <a:xfrm>
            <a:off x="121135" y="1746802"/>
            <a:ext cx="7729946" cy="6365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Synthesis and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Characterization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13ACA4B7-8879-61B2-AF7C-031251432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67467" y="1139527"/>
          <a:ext cx="9733475" cy="744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05384" imgH="2987890" progId="Origin95.Graph">
                  <p:embed/>
                </p:oleObj>
              </mc:Choice>
              <mc:Fallback>
                <p:oleObj name="Graph" r:id="rId4" imgW="3905384" imgH="2987890" progId="Origin95.Graph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13ACA4B7-8879-61B2-AF7C-031251432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67467" y="1139527"/>
                        <a:ext cx="9733475" cy="744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665E5A7D-C977-EE14-238A-39214BD54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0536"/>
              </p:ext>
            </p:extLst>
          </p:nvPr>
        </p:nvGraphicFramePr>
        <p:xfrm>
          <a:off x="8096556" y="2591782"/>
          <a:ext cx="6455654" cy="304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460">
                  <a:extLst>
                    <a:ext uri="{9D8B030D-6E8A-4147-A177-3AD203B41FA5}">
                      <a16:colId xmlns:a16="http://schemas.microsoft.com/office/drawing/2014/main" val="1977198372"/>
                    </a:ext>
                  </a:extLst>
                </a:gridCol>
                <a:gridCol w="944532">
                  <a:extLst>
                    <a:ext uri="{9D8B030D-6E8A-4147-A177-3AD203B41FA5}">
                      <a16:colId xmlns:a16="http://schemas.microsoft.com/office/drawing/2014/main" val="1619956683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val="3243167412"/>
                    </a:ext>
                  </a:extLst>
                </a:gridCol>
                <a:gridCol w="1594339">
                  <a:extLst>
                    <a:ext uri="{9D8B030D-6E8A-4147-A177-3AD203B41FA5}">
                      <a16:colId xmlns:a16="http://schemas.microsoft.com/office/drawing/2014/main" val="4191408107"/>
                    </a:ext>
                  </a:extLst>
                </a:gridCol>
              </a:tblGrid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200" dirty="0"/>
                        <a:t>Au-Fe</a:t>
                      </a:r>
                      <a:r>
                        <a:rPr lang="en-US" sz="2200" baseline="-25000" dirty="0"/>
                        <a:t>3</a:t>
                      </a:r>
                      <a:r>
                        <a:rPr lang="en-US" sz="2200" dirty="0"/>
                        <a:t>O</a:t>
                      </a:r>
                      <a:r>
                        <a:rPr lang="en-US" sz="2200" baseline="-25000" dirty="0"/>
                        <a:t>4</a:t>
                      </a:r>
                      <a:r>
                        <a:rPr lang="en-US" sz="2200" dirty="0"/>
                        <a:t> MNPs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H</a:t>
                      </a:r>
                      <a:r>
                        <a:rPr lang="en-US" sz="2200" baseline="-25000" dirty="0" err="1"/>
                        <a:t>c</a:t>
                      </a:r>
                      <a:r>
                        <a:rPr lang="en-US" sz="2200" baseline="-25000" dirty="0"/>
                        <a:t> </a:t>
                      </a:r>
                      <a:r>
                        <a:rPr lang="en-US" sz="2200" baseline="0" dirty="0"/>
                        <a:t>(</a:t>
                      </a:r>
                      <a:r>
                        <a:rPr lang="en-US" sz="2200" baseline="0" dirty="0" err="1"/>
                        <a:t>mT</a:t>
                      </a:r>
                      <a:r>
                        <a:rPr lang="en-US" sz="2200" baseline="0" dirty="0"/>
                        <a:t>)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M</a:t>
                      </a:r>
                      <a:r>
                        <a:rPr lang="en-US" sz="2200" baseline="-25000" dirty="0" err="1"/>
                        <a:t>r</a:t>
                      </a:r>
                      <a:r>
                        <a:rPr lang="en-US" sz="2200" baseline="-25000" dirty="0"/>
                        <a:t> </a:t>
                      </a:r>
                      <a:r>
                        <a:rPr lang="en-US" sz="2200" baseline="0" dirty="0"/>
                        <a:t>(</a:t>
                      </a:r>
                      <a:r>
                        <a:rPr lang="en-US" sz="2200" dirty="0"/>
                        <a:t>Am</a:t>
                      </a:r>
                      <a:r>
                        <a:rPr lang="en-US" sz="2200" baseline="30000" dirty="0"/>
                        <a:t>2</a:t>
                      </a:r>
                      <a:r>
                        <a:rPr lang="en-US" sz="2200" dirty="0"/>
                        <a:t>/kg)</a:t>
                      </a:r>
                      <a:endParaRPr lang="en-US" sz="2200" baseline="-250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M</a:t>
                      </a:r>
                      <a:r>
                        <a:rPr lang="en-US" sz="2200" baseline="-25000" dirty="0" err="1"/>
                        <a:t>s</a:t>
                      </a:r>
                      <a:r>
                        <a:rPr lang="en-US" sz="2200" baseline="-25000" dirty="0"/>
                        <a:t> </a:t>
                      </a:r>
                      <a:r>
                        <a:rPr lang="en-US" sz="2200" baseline="0" dirty="0"/>
                        <a:t>(</a:t>
                      </a:r>
                      <a:r>
                        <a:rPr lang="en-US" sz="2200" dirty="0"/>
                        <a:t>Am</a:t>
                      </a:r>
                      <a:r>
                        <a:rPr lang="en-US" sz="2200" baseline="30000" dirty="0"/>
                        <a:t>2</a:t>
                      </a:r>
                      <a:r>
                        <a:rPr lang="en-US" sz="2200" dirty="0"/>
                        <a:t>/kg)</a:t>
                      </a:r>
                      <a:endParaRPr lang="en-US" sz="2200" baseline="-250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070710486"/>
                  </a:ext>
                </a:extLst>
              </a:tr>
              <a:tr h="4857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A40CCC"/>
                          </a:solidFill>
                        </a:rPr>
                        <a:t>Au decorated MNPs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A40CCC"/>
                          </a:solidFill>
                        </a:rPr>
                        <a:t>2.5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A40CCC"/>
                          </a:solidFill>
                        </a:rPr>
                        <a:t>2.5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A40CCC"/>
                          </a:solidFill>
                        </a:rPr>
                        <a:t>39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90471338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18101"/>
                          </a:solidFill>
                        </a:rPr>
                        <a:t>Core shell-1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18101"/>
                          </a:solidFill>
                        </a:rPr>
                        <a:t>3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18101"/>
                          </a:solidFill>
                        </a:rPr>
                        <a:t>3.5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18101"/>
                          </a:solidFill>
                        </a:rPr>
                        <a:t>32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20006434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Core shell-2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678364675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Core shell-3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0.1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59075137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Janus Particles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95347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1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F4E3C36A-480D-2286-0943-C1372D569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85223"/>
              </p:ext>
            </p:extLst>
          </p:nvPr>
        </p:nvGraphicFramePr>
        <p:xfrm>
          <a:off x="1655223" y="1157189"/>
          <a:ext cx="12349448" cy="592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892">
                  <a:extLst>
                    <a:ext uri="{9D8B030D-6E8A-4147-A177-3AD203B41FA5}">
                      <a16:colId xmlns:a16="http://schemas.microsoft.com/office/drawing/2014/main" val="2055425735"/>
                    </a:ext>
                  </a:extLst>
                </a:gridCol>
                <a:gridCol w="1521153">
                  <a:extLst>
                    <a:ext uri="{9D8B030D-6E8A-4147-A177-3AD203B41FA5}">
                      <a16:colId xmlns:a16="http://schemas.microsoft.com/office/drawing/2014/main" val="2980004873"/>
                    </a:ext>
                  </a:extLst>
                </a:gridCol>
                <a:gridCol w="1060618">
                  <a:extLst>
                    <a:ext uri="{9D8B030D-6E8A-4147-A177-3AD203B41FA5}">
                      <a16:colId xmlns:a16="http://schemas.microsoft.com/office/drawing/2014/main" val="2582621316"/>
                    </a:ext>
                  </a:extLst>
                </a:gridCol>
                <a:gridCol w="1148382">
                  <a:extLst>
                    <a:ext uri="{9D8B030D-6E8A-4147-A177-3AD203B41FA5}">
                      <a16:colId xmlns:a16="http://schemas.microsoft.com/office/drawing/2014/main" val="569142227"/>
                    </a:ext>
                  </a:extLst>
                </a:gridCol>
                <a:gridCol w="1156468">
                  <a:extLst>
                    <a:ext uri="{9D8B030D-6E8A-4147-A177-3AD203B41FA5}">
                      <a16:colId xmlns:a16="http://schemas.microsoft.com/office/drawing/2014/main" val="4135392940"/>
                    </a:ext>
                  </a:extLst>
                </a:gridCol>
                <a:gridCol w="759013">
                  <a:extLst>
                    <a:ext uri="{9D8B030D-6E8A-4147-A177-3AD203B41FA5}">
                      <a16:colId xmlns:a16="http://schemas.microsoft.com/office/drawing/2014/main" val="207900096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525662784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877004670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720473527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180533670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2986731166"/>
                    </a:ext>
                  </a:extLst>
                </a:gridCol>
              </a:tblGrid>
              <a:tr h="51921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Description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Code Name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Structure &amp; Morphology</a:t>
                      </a:r>
                      <a:endParaRPr lang="en-US" sz="1600" dirty="0">
                        <a:solidFill>
                          <a:srgbClr val="FFFF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09728" marR="109728" marT="54864" marB="54864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Hydrodynamic Properties (DLS)</a:t>
                      </a:r>
                      <a:endParaRPr lang="en-US" sz="1600" dirty="0">
                        <a:solidFill>
                          <a:srgbClr val="FFFF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09728" marR="109728" marT="54864" marB="54864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Magnetic Properties (VSM@RT)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1400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93143452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09728" marR="109728" marT="54864" marB="54864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09728" marR="109728" marT="54864" marB="54864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Mean Size (nm)</a:t>
                      </a:r>
                      <a:endParaRPr lang="en-US" sz="1600" b="1" kern="1200" baseline="30000" dirty="0">
                        <a:solidFill>
                          <a:srgbClr val="FFFF00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XRD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(nm)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600" b="1" kern="1200" baseline="-25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baseline="-25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(nm)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Zeta Potential (mV)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 err="1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600" b="1" kern="1200" baseline="-25000" dirty="0" err="1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(Am</a:t>
                      </a:r>
                      <a:r>
                        <a:rPr lang="en-US" sz="1600" b="1" kern="1200" baseline="30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</a:t>
                      </a:r>
                      <a:r>
                        <a:rPr lang="en-US" sz="1600" b="1" kern="1200" baseline="30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en-US" sz="1400" b="1" kern="1200" dirty="0" err="1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400" b="1" kern="1200" baseline="-25000" dirty="0" err="1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400" b="1" kern="1200" dirty="0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1200" baseline="30000" dirty="0">
                          <a:solidFill>
                            <a:srgbClr val="FFFF00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  <a:endParaRPr lang="en-US" sz="1400" b="1" kern="1200" baseline="30000" dirty="0">
                        <a:solidFill>
                          <a:srgbClr val="FFFF00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235945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l-GR" sz="1600" b="1" kern="1200" baseline="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ΤΕΜ</a:t>
                      </a:r>
                      <a:r>
                        <a:rPr lang="en-US" sz="1600" b="1" kern="1200" baseline="30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baseline="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DLS</a:t>
                      </a:r>
                      <a:r>
                        <a:rPr lang="en-US" sz="1600" b="1" kern="1200" baseline="30000" dirty="0">
                          <a:solidFill>
                            <a:srgbClr val="FFFF00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42610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 Reference-1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AuFe07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(Au-ref)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± 2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Dong et al.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-64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492067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 Reference-2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08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(GMCP4- Au Part)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± 3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Demirbas et al.</a:t>
                      </a:r>
                      <a:endParaRPr lang="en-US" sz="1200" b="0" kern="1200" baseline="300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897186"/>
                  </a:ext>
                </a:extLst>
              </a:tr>
              <a:tr h="329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Au-decorated MNPs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AuFe01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(GMCP1)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± 2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Miyazaki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et al. </a:t>
                      </a:r>
                      <a:endParaRPr lang="en-US" sz="1200" b="0" kern="1200" baseline="300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± 5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1120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-49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726483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Core-Shell-1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AuFe05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(GMCP2)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± 2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Hongjian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et al. </a:t>
                      </a:r>
                      <a:endParaRPr lang="en-US" sz="1200" b="0" kern="1200" baseline="300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12@3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-77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118249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Core-Shell-2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AuFe11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(GMCP3)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1200" baseline="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Stein et al.</a:t>
                      </a:r>
                      <a:endParaRPr lang="en-US" sz="1200" b="0" kern="1200" baseline="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ICN2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062272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Core-Shell-3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AuFe15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(GMCP4)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 ± 9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i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Ochea</a:t>
                      </a:r>
                      <a:r>
                        <a:rPr lang="en-US" sz="12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et al.</a:t>
                      </a:r>
                      <a:endParaRPr lang="en-US" sz="1200" b="0" kern="1200" baseline="300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ICN2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-60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909636"/>
                  </a:ext>
                </a:extLst>
              </a:tr>
              <a:tr h="622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Janus Particles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AuFe06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(DGM)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21@3 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251 ± 23</a:t>
                      </a:r>
                      <a:endParaRPr lang="el-GR" dirty="0"/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i="0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Garanina</a:t>
                      </a:r>
                      <a:r>
                        <a:rPr lang="en-US" sz="12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et al.</a:t>
                      </a:r>
                      <a:endParaRPr lang="en-US" sz="1200" b="0" kern="1200" baseline="3000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ICN2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-50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9728" marR="109728" marT="54864" marB="5486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6886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340ABE-8EA6-D87C-36E9-D3675EEDF04D}"/>
              </a:ext>
            </a:extLst>
          </p:cNvPr>
          <p:cNvSpPr txBox="1"/>
          <p:nvPr/>
        </p:nvSpPr>
        <p:spPr>
          <a:xfrm>
            <a:off x="1448231" y="7154280"/>
            <a:ext cx="2656818" cy="1067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TEM Reference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DLS Reference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  <a:latin typeface="+mj-lt"/>
              </a:rPr>
              <a:t>Fe</a:t>
            </a:r>
            <a:r>
              <a:rPr lang="en-US" i="1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i="1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j-lt"/>
              </a:rPr>
              <a:t>M</a:t>
            </a:r>
            <a:r>
              <a:rPr lang="en-US" i="1" baseline="-250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= 91 A m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kg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-1</a:t>
            </a:r>
            <a:endParaRPr lang="el-GR" i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A0BD43E-EC22-5E40-23B4-0192DD53D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6" y="5091084"/>
            <a:ext cx="661066" cy="661066"/>
          </a:xfrm>
          <a:prstGeom prst="rect">
            <a:avLst/>
          </a:prstGeom>
          <a:noFill/>
        </p:spPr>
      </p:pic>
      <p:pic>
        <p:nvPicPr>
          <p:cNvPr id="7" name="Picture 21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66D1CDE5-8A7F-2B47-CCA5-0E7323E468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757" t="54716" r="1207" b="16842"/>
          <a:stretch/>
        </p:blipFill>
        <p:spPr bwMode="auto">
          <a:xfrm>
            <a:off x="713494" y="3732790"/>
            <a:ext cx="699805" cy="66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48DFFE-5AD0-CD9C-4CD0-CBD17C60CA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089" y="6414799"/>
            <a:ext cx="1022142" cy="74745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EA022730-C43D-644F-EE4A-DE5E923073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554" y="2971894"/>
            <a:ext cx="527745" cy="52269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97959F-0A7B-1D4D-EC61-FA0998AB0704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Synthesis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8CB937-15AB-5BD2-9AE6-57E03708D9A7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400+ Free Next &amp; Arrow Images - Pixabay">
            <a:extLst>
              <a:ext uri="{FF2B5EF4-FFF2-40B4-BE49-F238E27FC236}">
                <a16:creationId xmlns:a16="http://schemas.microsoft.com/office/drawing/2014/main" id="{00F0D20B-689E-2A68-963F-DDE64965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8" y="7257600"/>
            <a:ext cx="972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1BE4E9-6A05-FBEA-85ED-552E1E64DEBF}"/>
              </a:ext>
            </a:extLst>
          </p:cNvPr>
          <p:cNvSpPr txBox="1">
            <a:spLocks/>
          </p:cNvSpPr>
          <p:nvPr/>
        </p:nvSpPr>
        <p:spPr>
          <a:xfrm>
            <a:off x="5994397" y="7374891"/>
            <a:ext cx="8636003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Optimize size/dimensions, morphology and magnetic features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04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57E98E-A678-8EFF-01C9-13240BCC4EE2}"/>
              </a:ext>
            </a:extLst>
          </p:cNvPr>
          <p:cNvSpPr txBox="1"/>
          <p:nvPr/>
        </p:nvSpPr>
        <p:spPr>
          <a:xfrm>
            <a:off x="120646" y="264449"/>
            <a:ext cx="1243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2.4: Immobilization, Functionalization &amp; Evaluation of Conjugated MNPs/Aptamers/Biomarkers</a:t>
            </a:r>
          </a:p>
          <a:p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597145" y="790404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4597D-C316-7043-572B-3A536A3738A5}"/>
              </a:ext>
            </a:extLst>
          </p:cNvPr>
          <p:cNvSpPr txBox="1"/>
          <p:nvPr/>
        </p:nvSpPr>
        <p:spPr>
          <a:xfrm>
            <a:off x="237893" y="1205902"/>
            <a:ext cx="13902227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conjugation with aptamers will be achieved by using well-established cross-linking methodologies, aiming to (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) provide an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adaptable and scalable process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that can easily be adjusted to different biomarkers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(ii)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target a 1 (MNP): 1 (aptamer) ratio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to be achieved,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further increasing the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selectivity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specificity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capability per biomarker.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Conjugation of thiol-modified aptamers on MNPs will be evaluated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with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alternative protocols to validate enhanced signal and performance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overnight freezing,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amino-modified aptamers with EDC/NHS chemistry on carboxyl-modified NPs,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APTES/glutaraldehyde chemistry on OH-modified NPs.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FAM-modified fluorescent aptamers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will be employed.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After conjugation, aptamers will be detached from the MNPs and quantified with fluorometry.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Determination of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electrophoretic mobility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on agarose electrophoresis and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spectrophotometric analysis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87A36A-1FA7-090A-944C-A7C3EEA031E5}"/>
              </a:ext>
            </a:extLst>
          </p:cNvPr>
          <p:cNvSpPr txBox="1">
            <a:spLocks/>
          </p:cNvSpPr>
          <p:nvPr/>
        </p:nvSpPr>
        <p:spPr>
          <a:xfrm>
            <a:off x="195817" y="679947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Conjugation of MNPs with Aptamers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1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57E98E-A678-8EFF-01C9-13240BCC4EE2}"/>
              </a:ext>
            </a:extLst>
          </p:cNvPr>
          <p:cNvSpPr txBox="1"/>
          <p:nvPr/>
        </p:nvSpPr>
        <p:spPr>
          <a:xfrm>
            <a:off x="120646" y="264449"/>
            <a:ext cx="1243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2.4: Immobilization, Functionalization &amp; Evaluation of Conjugated MNPs/Aptamers/Biomarkers</a:t>
            </a:r>
          </a:p>
          <a:p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558050" y="812258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FC3F0-AF25-365E-1165-361431AC0C83}"/>
              </a:ext>
            </a:extLst>
          </p:cNvPr>
          <p:cNvSpPr txBox="1"/>
          <p:nvPr/>
        </p:nvSpPr>
        <p:spPr>
          <a:xfrm>
            <a:off x="360485" y="1224433"/>
            <a:ext cx="14074098" cy="500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First testing: conjugate thrombin aptamer with Reference Au NPs.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Thrombin TBA1 (5′-GGTTGGTGTGGTTGG-3′)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Concentration of Au reference NPs was calculated at 2.346 nM.*</a:t>
            </a:r>
          </a:p>
          <a:p>
            <a:pPr marL="3657600" lvl="7" indent="-4572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Au NPs are mixed with SH-Aptamer at various aptamer concentrations (0.6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0.9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1.19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2.34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4.69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μΜ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) at a final volume of 500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μL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in sterile centrifuge tubes. </a:t>
            </a:r>
          </a:p>
          <a:p>
            <a:pPr marL="3657600" lvl="7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Tubes were kept at -20</a:t>
            </a:r>
            <a:r>
              <a:rPr lang="en-US" baseline="30000" dirty="0">
                <a:solidFill>
                  <a:schemeClr val="bg1"/>
                </a:solidFill>
                <a:latin typeface="+mj-lt"/>
              </a:rPr>
              <a:t>ο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 for at least 2 hours and then thawed at room temperature (RT) and centrifuged to discard the unbound aptamers at 13.500 rpm, for 15 min, at 4</a:t>
            </a:r>
            <a:r>
              <a:rPr lang="en-US" baseline="300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C. </a:t>
            </a:r>
          </a:p>
          <a:p>
            <a:pPr marL="3657600" lvl="7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Aptamer-Au NPs were washed three times with Tris-EDTA buffer, pH 8 (TE), and stored in double distilled water (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d.d.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H2O), at 4</a:t>
            </a:r>
            <a:r>
              <a:rPr lang="en-US" baseline="300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C, in the dark. </a:t>
            </a:r>
          </a:p>
          <a:p>
            <a:pPr marL="3657600" lvl="7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Thawing after at least 2 hours of freezing was enough to produce stable aptamer-gold nanoconjugates, with a density 20-30% higher than the one verified by the typical salt-aging method.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DE3F7-1E6B-0DA5-2A5E-CF6927DA05AB}"/>
              </a:ext>
            </a:extLst>
          </p:cNvPr>
          <p:cNvSpPr txBox="1">
            <a:spLocks/>
          </p:cNvSpPr>
          <p:nvPr/>
        </p:nvSpPr>
        <p:spPr>
          <a:xfrm>
            <a:off x="195817" y="679947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Conjugation of MNPs with Aptamers-Reference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0997E-5815-0E3E-C58E-D5E28F1F0309}"/>
              </a:ext>
            </a:extLst>
          </p:cNvPr>
          <p:cNvSpPr txBox="1"/>
          <p:nvPr/>
        </p:nvSpPr>
        <p:spPr>
          <a:xfrm>
            <a:off x="465993" y="7311653"/>
            <a:ext cx="10987453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*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Concentration of AuNPs was calculated spectrophotometrically at 520 nm using a theoretical extinction coefficient (assuming ε= 2.4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×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10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8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M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-1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× cm</a:t>
            </a:r>
            <a:r>
              <a:rPr lang="en-US" i="1" baseline="30000" dirty="0">
                <a:solidFill>
                  <a:schemeClr val="bg1"/>
                </a:solidFill>
                <a:latin typeface="+mj-lt"/>
              </a:rPr>
              <a:t>-1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for a diameter of 12 nm of Au NPs), and with the Lambert-Beer law (A=</a:t>
            </a:r>
            <a:r>
              <a:rPr lang="en-US" i="1" dirty="0" err="1">
                <a:solidFill>
                  <a:schemeClr val="bg1"/>
                </a:solidFill>
                <a:latin typeface="+mj-lt"/>
              </a:rPr>
              <a:t>εcl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). </a:t>
            </a:r>
            <a:endParaRPr lang="el-GR" i="1" dirty="0">
              <a:latin typeface="+mj-lt"/>
            </a:endParaRPr>
          </a:p>
        </p:txBody>
      </p:sp>
      <p:pic>
        <p:nvPicPr>
          <p:cNvPr id="13" name="Εικόνα 12" descr="Εικόνα που περιέχει διαφανές υλικό, εσωτερικός χώρος, ποτήρι&#10;&#10;Περιγραφή που δημιουργήθηκε αυτόματα">
            <a:extLst>
              <a:ext uri="{FF2B5EF4-FFF2-40B4-BE49-F238E27FC236}">
                <a16:creationId xmlns:a16="http://schemas.microsoft.com/office/drawing/2014/main" id="{0889BCE0-F36B-6A27-107C-26A42E6C3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30993" r="1925" b="32260"/>
          <a:stretch/>
        </p:blipFill>
        <p:spPr>
          <a:xfrm>
            <a:off x="550398" y="2791131"/>
            <a:ext cx="2909570" cy="175742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1EFB2D8-BC85-4E56-75D8-D277396AE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2144" r="8440" b="2474"/>
          <a:stretch/>
        </p:blipFill>
        <p:spPr bwMode="auto">
          <a:xfrm>
            <a:off x="550398" y="4652952"/>
            <a:ext cx="2909570" cy="26206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4625E9-677C-A079-9192-96917CC41961}"/>
              </a:ext>
            </a:extLst>
          </p:cNvPr>
          <p:cNvSpPr txBox="1"/>
          <p:nvPr/>
        </p:nvSpPr>
        <p:spPr>
          <a:xfrm>
            <a:off x="3522615" y="6565711"/>
            <a:ext cx="8681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Number of thrombin aptamer molecules per AuNP after freeze-thaw treatment, detachment of aptamers with DTT and fluorometric analysis of 6-FAM</a:t>
            </a:r>
            <a:endParaRPr lang="el-GR" sz="2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02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57E98E-A678-8EFF-01C9-13240BCC4EE2}"/>
              </a:ext>
            </a:extLst>
          </p:cNvPr>
          <p:cNvSpPr txBox="1"/>
          <p:nvPr/>
        </p:nvSpPr>
        <p:spPr>
          <a:xfrm>
            <a:off x="120646" y="264449"/>
            <a:ext cx="1243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2.4: Immobilization, Functionalization &amp; Evaluation of Conjugated MNPs/Aptamers/Biomarkers</a:t>
            </a:r>
          </a:p>
          <a:p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558050" y="812258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DE3F7-1E6B-0DA5-2A5E-CF6927DA05AB}"/>
              </a:ext>
            </a:extLst>
          </p:cNvPr>
          <p:cNvSpPr txBox="1">
            <a:spLocks/>
          </p:cNvSpPr>
          <p:nvPr/>
        </p:nvSpPr>
        <p:spPr>
          <a:xfrm>
            <a:off x="195817" y="679947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Conjugation of MNPs with Aptamers: 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400" baseline="30000" dirty="0" err="1">
                <a:solidFill>
                  <a:srgbClr val="FFFF00"/>
                </a:solidFill>
                <a:latin typeface="+mj-lt"/>
              </a:rPr>
              <a:t>st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run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AD59D-489B-B57F-06F9-5E303FDFF893}"/>
              </a:ext>
            </a:extLst>
          </p:cNvPr>
          <p:cNvSpPr txBox="1"/>
          <p:nvPr/>
        </p:nvSpPr>
        <p:spPr>
          <a:xfrm>
            <a:off x="282649" y="1393367"/>
            <a:ext cx="13812715" cy="212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Preliminary results with TBA1 aptamer on core-shell NPs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successful conjugation of TBA1 and subsequent positive binding of thrombin.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Freeze-thaw treatment of NPs in the presence of aptamer retained the burgundy-like color of the NPs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Bound aptamer was increased linearly when employing increasing initial aptamer concentration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48303D-E02C-1682-6A08-52DBF948BB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8904"/>
          <a:stretch/>
        </p:blipFill>
        <p:spPr bwMode="auto">
          <a:xfrm>
            <a:off x="282649" y="3821715"/>
            <a:ext cx="5231295" cy="35169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D212DD-DCD9-CB53-4298-1524027EAC4E}"/>
              </a:ext>
            </a:extLst>
          </p:cNvPr>
          <p:cNvSpPr txBox="1"/>
          <p:nvPr/>
        </p:nvSpPr>
        <p:spPr>
          <a:xfrm>
            <a:off x="5615354" y="4243311"/>
            <a:ext cx="9015046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  <a:latin typeface="+mj-lt"/>
              </a:rPr>
              <a:t>Agarose (0.8% w/v) electrophoretic analysis of thrombin aptamer-core/shell NPs,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i="1" dirty="0">
                <a:solidFill>
                  <a:schemeClr val="bg1"/>
                </a:solidFill>
                <a:latin typeface="+mj-lt"/>
              </a:rPr>
              <a:t>after incubation with 5 </a:t>
            </a:r>
            <a:r>
              <a:rPr lang="el-GR" sz="2000" i="1" dirty="0">
                <a:solidFill>
                  <a:schemeClr val="bg1"/>
                </a:solidFill>
                <a:latin typeface="+mj-lt"/>
              </a:rPr>
              <a:t>μ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g of thrombin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i="1" dirty="0">
                <a:solidFill>
                  <a:schemeClr val="bg1"/>
                </a:solidFill>
                <a:latin typeface="+mj-lt"/>
              </a:rPr>
              <a:t>with 0.45-3.47 of TBA1 aptamer.</a:t>
            </a:r>
            <a:endParaRPr lang="el-GR" sz="2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99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57E98E-A678-8EFF-01C9-13240BCC4EE2}"/>
              </a:ext>
            </a:extLst>
          </p:cNvPr>
          <p:cNvSpPr txBox="1"/>
          <p:nvPr/>
        </p:nvSpPr>
        <p:spPr>
          <a:xfrm>
            <a:off x="120646" y="16799"/>
            <a:ext cx="1243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2.4: Immobilization, Functionalization &amp; Evaluation of Conjugated MNPs/Aptamers/Biomarkers</a:t>
            </a:r>
          </a:p>
          <a:p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558050" y="812258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DE3F7-1E6B-0DA5-2A5E-CF6927DA05AB}"/>
              </a:ext>
            </a:extLst>
          </p:cNvPr>
          <p:cNvSpPr txBox="1">
            <a:spLocks/>
          </p:cNvSpPr>
          <p:nvPr/>
        </p:nvSpPr>
        <p:spPr>
          <a:xfrm>
            <a:off x="195817" y="489447"/>
            <a:ext cx="6605033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Conjugation of MNPs with Aptamers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E4008D6D-1389-C9E1-66B4-FD5ADE461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1300"/>
              </p:ext>
            </p:extLst>
          </p:nvPr>
        </p:nvGraphicFramePr>
        <p:xfrm>
          <a:off x="868057" y="1342577"/>
          <a:ext cx="13310633" cy="5507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383">
                  <a:extLst>
                    <a:ext uri="{9D8B030D-6E8A-4147-A177-3AD203B41FA5}">
                      <a16:colId xmlns:a16="http://schemas.microsoft.com/office/drawing/2014/main" val="3357190284"/>
                    </a:ext>
                  </a:extLst>
                </a:gridCol>
                <a:gridCol w="6110878">
                  <a:extLst>
                    <a:ext uri="{9D8B030D-6E8A-4147-A177-3AD203B41FA5}">
                      <a16:colId xmlns:a16="http://schemas.microsoft.com/office/drawing/2014/main" val="395901434"/>
                    </a:ext>
                  </a:extLst>
                </a:gridCol>
                <a:gridCol w="4652372">
                  <a:extLst>
                    <a:ext uri="{9D8B030D-6E8A-4147-A177-3AD203B41FA5}">
                      <a16:colId xmlns:a16="http://schemas.microsoft.com/office/drawing/2014/main" val="3416043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Nanoparticles</a:t>
                      </a:r>
                      <a:endParaRPr lang="el-GR" sz="24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Aptamer</a:t>
                      </a:r>
                      <a:endParaRPr lang="el-GR" sz="24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Target Protein</a:t>
                      </a:r>
                      <a:endParaRPr lang="el-GR" sz="24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944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Gold NPs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TBA1 (5′</a:t>
                      </a:r>
                      <a:r>
                        <a:rPr lang="el-GR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GTTGGTGTGGTTGG-3′)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Thrombin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96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Core Shell NPs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TBA1 (5′-GGTTGGTGTGGTTGG-3′)</a:t>
                      </a:r>
                      <a:endParaRPr lang="el-GR" sz="2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8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Outcomes</a:t>
                      </a:r>
                      <a:endParaRPr lang="el-GR" sz="2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Efficient conjugation of TBA1 on nanoparticles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Protected complex from precipitation after freezing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Stable complex for at least 2 weeks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68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Conjugation Method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NPs are mixed with SH-Aptamer (0.6 </a:t>
                      </a:r>
                      <a:r>
                        <a:rPr lang="el-GR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μΜ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0.9 </a:t>
                      </a:r>
                      <a:r>
                        <a:rPr lang="el-GR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μΜ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1.19 </a:t>
                      </a:r>
                      <a:r>
                        <a:rPr lang="el-GR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μΜ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2.34 </a:t>
                      </a:r>
                      <a:r>
                        <a:rPr lang="el-GR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μΜ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4.69 </a:t>
                      </a:r>
                      <a:r>
                        <a:rPr lang="el-GR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μΜ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 at a final volume of 500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μL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. The tubes were kept at -20</a:t>
                      </a:r>
                      <a:r>
                        <a:rPr lang="el-GR" sz="24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for at least 2 hours and then thawed at RT. </a:t>
                      </a:r>
                      <a:r>
                        <a:rPr lang="el-GR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Α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ptamer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-NPs were washed three times with Tris-EDTA buffer, pH 8 (TE) and centrifuged to discard the unbound aptamers at 13500 rpm, for 15 min, at 4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l-GR" sz="2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78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EDF746-00DF-BDC6-6965-584F7455B4C6}"/>
              </a:ext>
            </a:extLst>
          </p:cNvPr>
          <p:cNvSpPr txBox="1"/>
          <p:nvPr/>
        </p:nvSpPr>
        <p:spPr>
          <a:xfrm>
            <a:off x="1574223" y="6978118"/>
            <a:ext cx="12604467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the validation of the conjugation with additional analytical specialized protocols</a:t>
            </a:r>
            <a:endParaRPr lang="el-GR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the application of the protocol in other AD hallmarks</a:t>
            </a:r>
            <a:r>
              <a:rPr lang="el-GR" sz="24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under study</a:t>
            </a:r>
            <a:endParaRPr lang="el-GR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2" descr="400+ Free Next &amp; Arrow Images - Pixabay">
            <a:extLst>
              <a:ext uri="{FF2B5EF4-FFF2-40B4-BE49-F238E27FC236}">
                <a16:creationId xmlns:a16="http://schemas.microsoft.com/office/drawing/2014/main" id="{6DAE675F-49B9-079E-50F9-46BB3A1E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0" y="7029690"/>
            <a:ext cx="972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2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784123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E4AF0-99A3-0FB5-9AE7-BE578487F626}"/>
              </a:ext>
            </a:extLst>
          </p:cNvPr>
          <p:cNvSpPr txBox="1"/>
          <p:nvPr/>
        </p:nvSpPr>
        <p:spPr>
          <a:xfrm>
            <a:off x="287214" y="160773"/>
            <a:ext cx="14055971" cy="643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Future Steps</a:t>
            </a:r>
            <a:endParaRPr lang="el-GR" sz="28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Evaluate selected aptamers with known concentrations of the selected biomarkers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in the presence of other similar proteins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and more complex solutions.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Determine the low detection limit (LOD), that these aptamers can detect.*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Issues to consider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Possible redesign and optimization might be needed after the first testing.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Immobilization on NPs might change the binding capacity and specificity of the aptamers.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Our results input for optimization of the final product before the involvement of graphene (WP3).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AC5DE-11D7-DE3B-0C67-61511618C043}"/>
              </a:ext>
            </a:extLst>
          </p:cNvPr>
          <p:cNvSpPr txBox="1"/>
          <p:nvPr/>
        </p:nvSpPr>
        <p:spPr>
          <a:xfrm>
            <a:off x="287214" y="7489596"/>
            <a:ext cx="13777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A LOD of 0.25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fM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has been achieved with previous biosensors detecting  amyloid beta 1-42, thus an equal or better LOD should be achieved.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8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1231411" y="1409467"/>
            <a:ext cx="1398389" cy="1072634"/>
          </a:xfrm>
          <a:prstGeom prst="roundRect">
            <a:avLst>
              <a:gd name="adj" fmla="val 81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433341" y="1763559"/>
            <a:ext cx="132636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1913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1913" dirty="0"/>
          </a:p>
        </p:txBody>
      </p:sp>
      <p:sp>
        <p:nvSpPr>
          <p:cNvPr id="8" name="Text 4"/>
          <p:cNvSpPr/>
          <p:nvPr/>
        </p:nvSpPr>
        <p:spPr>
          <a:xfrm>
            <a:off x="4199172" y="2737254"/>
            <a:ext cx="2208014" cy="2759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3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Aptamer Synthesis</a:t>
            </a:r>
            <a:endParaRPr lang="en-US" sz="2800" dirty="0">
              <a:latin typeface="+mj-lt"/>
            </a:endParaRPr>
          </a:p>
        </p:txBody>
      </p:sp>
      <p:sp>
        <p:nvSpPr>
          <p:cNvPr id="9" name="Text 5"/>
          <p:cNvSpPr/>
          <p:nvPr/>
        </p:nvSpPr>
        <p:spPr>
          <a:xfrm>
            <a:off x="4199172" y="3129803"/>
            <a:ext cx="5856208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Chemically synthesize the aptamer sequence with desired modifications.</a:t>
            </a:r>
            <a:endParaRPr lang="en-US" sz="2400" dirty="0">
              <a:latin typeface="+mj-lt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2726955" y="2460610"/>
            <a:ext cx="6797993" cy="19407"/>
          </a:xfrm>
          <a:prstGeom prst="roundRect">
            <a:avLst>
              <a:gd name="adj" fmla="val 45056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1231411" y="2579256"/>
            <a:ext cx="2796897" cy="1072634"/>
          </a:xfrm>
          <a:prstGeom prst="roundRect">
            <a:avLst>
              <a:gd name="adj" fmla="val 815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1433341" y="2933348"/>
            <a:ext cx="132636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1913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1913" dirty="0"/>
          </a:p>
        </p:txBody>
      </p:sp>
      <p:sp>
        <p:nvSpPr>
          <p:cNvPr id="14" name="Text 9"/>
          <p:cNvSpPr/>
          <p:nvPr/>
        </p:nvSpPr>
        <p:spPr>
          <a:xfrm>
            <a:off x="2762978" y="1567465"/>
            <a:ext cx="2612350" cy="2759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3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Nanoparticle Synthesis</a:t>
            </a:r>
            <a:endParaRPr lang="en-US" sz="2800" dirty="0">
              <a:latin typeface="+mj-lt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2762978" y="1960014"/>
            <a:ext cx="517790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Produce nanoparticles of uniform size and shape.</a:t>
            </a:r>
            <a:endParaRPr lang="en-US" sz="2400" dirty="0">
              <a:latin typeface="+mj-lt"/>
            </a:endParaRPr>
          </a:p>
        </p:txBody>
      </p:sp>
      <p:sp>
        <p:nvSpPr>
          <p:cNvPr id="18" name="Shape 11"/>
          <p:cNvSpPr/>
          <p:nvPr/>
        </p:nvSpPr>
        <p:spPr>
          <a:xfrm>
            <a:off x="4125463" y="3630399"/>
            <a:ext cx="5399484" cy="19407"/>
          </a:xfrm>
          <a:prstGeom prst="roundRect">
            <a:avLst>
              <a:gd name="adj" fmla="val 45056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2"/>
          <p:cNvSpPr/>
          <p:nvPr/>
        </p:nvSpPr>
        <p:spPr>
          <a:xfrm>
            <a:off x="1231411" y="3749045"/>
            <a:ext cx="4195286" cy="1655564"/>
          </a:xfrm>
          <a:prstGeom prst="roundRect">
            <a:avLst>
              <a:gd name="adj" fmla="val 528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3"/>
          <p:cNvSpPr/>
          <p:nvPr/>
        </p:nvSpPr>
        <p:spPr>
          <a:xfrm>
            <a:off x="1433341" y="4394602"/>
            <a:ext cx="132636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1913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1913" dirty="0"/>
          </a:p>
        </p:txBody>
      </p:sp>
      <p:sp>
        <p:nvSpPr>
          <p:cNvPr id="22" name="Text 14"/>
          <p:cNvSpPr/>
          <p:nvPr/>
        </p:nvSpPr>
        <p:spPr>
          <a:xfrm>
            <a:off x="5621007" y="3943355"/>
            <a:ext cx="2208014" cy="2759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3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Conjugation</a:t>
            </a:r>
            <a:endParaRPr lang="en-US" sz="2800" dirty="0">
              <a:latin typeface="+mj-lt"/>
            </a:endParaRPr>
          </a:p>
        </p:txBody>
      </p:sp>
      <p:sp>
        <p:nvSpPr>
          <p:cNvPr id="23" name="Text 15"/>
          <p:cNvSpPr/>
          <p:nvPr/>
        </p:nvSpPr>
        <p:spPr>
          <a:xfrm>
            <a:off x="5621006" y="4335904"/>
            <a:ext cx="8090396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Attach the aptamer to the gold nanoparticle surface through covalent or non-covalent interactions.</a:t>
            </a:r>
            <a:endParaRPr lang="en-US" sz="2400" dirty="0">
              <a:latin typeface="+mj-lt"/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151D593A-4CB6-0144-67E0-D0AC7476D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332323-F8AE-A8AD-5CE3-08FD45C6A4E0}"/>
              </a:ext>
            </a:extLst>
          </p:cNvPr>
          <p:cNvSpPr txBox="1"/>
          <p:nvPr/>
        </p:nvSpPr>
        <p:spPr>
          <a:xfrm>
            <a:off x="12494983" y="958083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F411325-AC7C-31AB-E094-42653647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510"/>
            <a:ext cx="10894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l-GR" sz="4000" spc="100" dirty="0">
                <a:solidFill>
                  <a:schemeClr val="bg1"/>
                </a:solidFill>
                <a:latin typeface="+mj-lt"/>
              </a:rPr>
              <a:t>WP2</a:t>
            </a:r>
            <a:r>
              <a:rPr kumimoji="0" lang="en-GB" altLang="el-G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l-GR" sz="4000" spc="100" dirty="0">
                <a:solidFill>
                  <a:schemeClr val="bg1"/>
                </a:solidFill>
                <a:latin typeface="+mj-lt"/>
              </a:rPr>
              <a:t>Biomarkers binding and quantitative analysis</a:t>
            </a:r>
          </a:p>
        </p:txBody>
      </p:sp>
      <p:sp>
        <p:nvSpPr>
          <p:cNvPr id="2" name="Shape 12">
            <a:extLst>
              <a:ext uri="{FF2B5EF4-FFF2-40B4-BE49-F238E27FC236}">
                <a16:creationId xmlns:a16="http://schemas.microsoft.com/office/drawing/2014/main" id="{9933EEE8-5655-A6DF-F03F-96A511B1F5BB}"/>
              </a:ext>
            </a:extLst>
          </p:cNvPr>
          <p:cNvSpPr/>
          <p:nvPr/>
        </p:nvSpPr>
        <p:spPr>
          <a:xfrm>
            <a:off x="1231410" y="5558910"/>
            <a:ext cx="5286347" cy="1655564"/>
          </a:xfrm>
          <a:prstGeom prst="roundRect">
            <a:avLst>
              <a:gd name="adj" fmla="val 528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4">
            <a:extLst>
              <a:ext uri="{FF2B5EF4-FFF2-40B4-BE49-F238E27FC236}">
                <a16:creationId xmlns:a16="http://schemas.microsoft.com/office/drawing/2014/main" id="{EDE7B1E6-703D-CC93-9977-F669C3BE3B00}"/>
              </a:ext>
            </a:extLst>
          </p:cNvPr>
          <p:cNvSpPr/>
          <p:nvPr/>
        </p:nvSpPr>
        <p:spPr>
          <a:xfrm>
            <a:off x="6645348" y="5753220"/>
            <a:ext cx="2208014" cy="2759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3"/>
              </a:lnSpc>
              <a:buNone/>
            </a:pPr>
            <a:r>
              <a:rPr lang="en-US" sz="2800" dirty="0">
                <a:solidFill>
                  <a:srgbClr val="E2E6E9"/>
                </a:solidFill>
                <a:latin typeface="+mj-lt"/>
                <a:ea typeface="adonis-web" pitchFamily="34" charset="-122"/>
              </a:rPr>
              <a:t>Binding </a:t>
            </a:r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46824AEF-05BF-2913-4E88-22929567A7C5}"/>
              </a:ext>
            </a:extLst>
          </p:cNvPr>
          <p:cNvSpPr/>
          <p:nvPr/>
        </p:nvSpPr>
        <p:spPr>
          <a:xfrm>
            <a:off x="6645348" y="6145769"/>
            <a:ext cx="7843795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+mj-lt"/>
                <a:ea typeface="adonis-web" pitchFamily="34" charset="-122"/>
                <a:cs typeface="adonis-web" pitchFamily="34" charset="-120"/>
              </a:rPr>
              <a:t>Binding to specific AD biomarkers by well established cross-linking methodologies for DNA sequences immobilization.</a:t>
            </a:r>
            <a:endParaRPr lang="en-US" sz="2400" dirty="0">
              <a:latin typeface="+mj-lt"/>
            </a:endParaRPr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CC12F015-EE83-FC0E-0488-976B7183D2CF}"/>
              </a:ext>
            </a:extLst>
          </p:cNvPr>
          <p:cNvSpPr/>
          <p:nvPr/>
        </p:nvSpPr>
        <p:spPr>
          <a:xfrm>
            <a:off x="5621007" y="5394905"/>
            <a:ext cx="5399484" cy="19407"/>
          </a:xfrm>
          <a:prstGeom prst="roundRect">
            <a:avLst>
              <a:gd name="adj" fmla="val 450561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B18AC168-1AAD-1FC9-C23F-30C7D23DA5B2}"/>
              </a:ext>
            </a:extLst>
          </p:cNvPr>
          <p:cNvSpPr/>
          <p:nvPr/>
        </p:nvSpPr>
        <p:spPr>
          <a:xfrm>
            <a:off x="1433341" y="6204526"/>
            <a:ext cx="132636" cy="3643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9"/>
              </a:lnSpc>
              <a:buNone/>
            </a:pPr>
            <a:r>
              <a:rPr lang="en-US" sz="1913" dirty="0">
                <a:solidFill>
                  <a:srgbClr val="E2E6E9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1913" dirty="0"/>
          </a:p>
        </p:txBody>
      </p:sp>
      <p:pic>
        <p:nvPicPr>
          <p:cNvPr id="26" name="Γραφικό 25" descr="Κέντρο με συμπαγές γέμισμα">
            <a:extLst>
              <a:ext uri="{FF2B5EF4-FFF2-40B4-BE49-F238E27FC236}">
                <a16:creationId xmlns:a16="http://schemas.microsoft.com/office/drawing/2014/main" id="{75CC0F6B-7C78-BA91-CF6D-8E5F31655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5265" y="4101653"/>
            <a:ext cx="914400" cy="914400"/>
          </a:xfrm>
          <a:prstGeom prst="rect">
            <a:avLst/>
          </a:prstGeom>
        </p:spPr>
      </p:pic>
      <p:pic>
        <p:nvPicPr>
          <p:cNvPr id="28" name="Γραφικό 27" descr="Ρολόι με συμπαγές γέμισμα">
            <a:extLst>
              <a:ext uri="{FF2B5EF4-FFF2-40B4-BE49-F238E27FC236}">
                <a16:creationId xmlns:a16="http://schemas.microsoft.com/office/drawing/2014/main" id="{FC17D66D-6077-B024-BA66-923932FF0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223" y="5905733"/>
            <a:ext cx="914400" cy="914400"/>
          </a:xfrm>
          <a:prstGeom prst="rect">
            <a:avLst/>
          </a:prstGeom>
        </p:spPr>
      </p:pic>
      <p:pic>
        <p:nvPicPr>
          <p:cNvPr id="30" name="Γραφικό 29" descr="Οδόφραγμα κατασκευών με συμπαγές γέμισμα">
            <a:extLst>
              <a:ext uri="{FF2B5EF4-FFF2-40B4-BE49-F238E27FC236}">
                <a16:creationId xmlns:a16="http://schemas.microsoft.com/office/drawing/2014/main" id="{68F7F565-B6AC-293F-0F92-3C4DC8478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6124" y="4101653"/>
            <a:ext cx="914400" cy="914400"/>
          </a:xfrm>
          <a:prstGeom prst="rect">
            <a:avLst/>
          </a:prstGeom>
        </p:spPr>
      </p:pic>
      <p:pic>
        <p:nvPicPr>
          <p:cNvPr id="31" name="Γραφικό 30" descr="Κέντρο με συμπαγές γέμισμα">
            <a:extLst>
              <a:ext uri="{FF2B5EF4-FFF2-40B4-BE49-F238E27FC236}">
                <a16:creationId xmlns:a16="http://schemas.microsoft.com/office/drawing/2014/main" id="{E56CB2DB-C164-BBAA-5CA2-1D8E4B870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8283" y="1522282"/>
            <a:ext cx="914400" cy="914400"/>
          </a:xfrm>
          <a:prstGeom prst="rect">
            <a:avLst/>
          </a:prstGeom>
        </p:spPr>
      </p:pic>
      <p:pic>
        <p:nvPicPr>
          <p:cNvPr id="32" name="Γραφικό 31" descr="Ρολόι με συμπαγές γέμισμα">
            <a:extLst>
              <a:ext uri="{FF2B5EF4-FFF2-40B4-BE49-F238E27FC236}">
                <a16:creationId xmlns:a16="http://schemas.microsoft.com/office/drawing/2014/main" id="{844D53B7-2A1F-A23F-77C5-1F9F4BBB2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8578" y="2747286"/>
            <a:ext cx="914400" cy="914400"/>
          </a:xfrm>
          <a:prstGeom prst="rect">
            <a:avLst/>
          </a:prstGeom>
        </p:spPr>
      </p:pic>
      <p:pic>
        <p:nvPicPr>
          <p:cNvPr id="34" name="Γραφικό 33" descr="Διαδρομή (δύο καρφίτσες με ένα μονοπάτι) περίγραμμα">
            <a:extLst>
              <a:ext uri="{FF2B5EF4-FFF2-40B4-BE49-F238E27FC236}">
                <a16:creationId xmlns:a16="http://schemas.microsoft.com/office/drawing/2014/main" id="{CEB96384-7DB2-B235-C85C-FCC24D152E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2978" y="2612383"/>
            <a:ext cx="914400" cy="914400"/>
          </a:xfrm>
          <a:prstGeom prst="rect">
            <a:avLst/>
          </a:prstGeom>
        </p:spPr>
      </p:pic>
      <p:pic>
        <p:nvPicPr>
          <p:cNvPr id="35" name="Γραφικό 34" descr="Οδόφραγμα κατασκευών με συμπαγές γέμισμα">
            <a:extLst>
              <a:ext uri="{FF2B5EF4-FFF2-40B4-BE49-F238E27FC236}">
                <a16:creationId xmlns:a16="http://schemas.microsoft.com/office/drawing/2014/main" id="{72130D68-AD12-06F4-95B0-4B4DB13D2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3524" y="5905733"/>
            <a:ext cx="914400" cy="914400"/>
          </a:xfrm>
          <a:prstGeom prst="rect">
            <a:avLst/>
          </a:prstGeom>
        </p:spPr>
      </p:pic>
      <p:pic>
        <p:nvPicPr>
          <p:cNvPr id="36" name="Γραφικό 35" descr="Διαδρομή (δύο καρφίτσες με ένα μονοπάτι) περίγραμμα">
            <a:extLst>
              <a:ext uri="{FF2B5EF4-FFF2-40B4-BE49-F238E27FC236}">
                <a16:creationId xmlns:a16="http://schemas.microsoft.com/office/drawing/2014/main" id="{B59DDD78-617B-0006-D2D3-91124BD3B5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21824" y="59057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5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FF7256F-11E4-65D6-1C8B-940A2493C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5" y="14905"/>
            <a:ext cx="7390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MNPs progress and conjugation with AD aptamers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l-G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WP2 Biomarkers binding and quantitative analysis</a:t>
            </a:r>
            <a:endParaRPr kumimoji="0" lang="en-GB" altLang="el-GR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40E55E09-8DCA-991C-C755-C28AB31A2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676504"/>
              </p:ext>
            </p:extLst>
          </p:nvPr>
        </p:nvGraphicFramePr>
        <p:xfrm>
          <a:off x="1435100" y="1003300"/>
          <a:ext cx="11607800" cy="654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6">
            <a:extLst>
              <a:ext uri="{FF2B5EF4-FFF2-40B4-BE49-F238E27FC236}">
                <a16:creationId xmlns:a16="http://schemas.microsoft.com/office/drawing/2014/main" id="{B9B8316F-70EC-DF3F-625F-C816D8BD6D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AB73E-A6AA-715F-7795-59A6FC1EA2E0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</p:spTree>
    <p:extLst>
      <p:ext uri="{BB962C8B-B14F-4D97-AF65-F5344CB8AC3E}">
        <p14:creationId xmlns:p14="http://schemas.microsoft.com/office/powerpoint/2010/main" val="136813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C4561F-F040-069F-8816-8B71ED2E67D2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19650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Synthesis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NPs of different sizes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400" i="1" dirty="0">
                <a:solidFill>
                  <a:srgbClr val="FFFF00"/>
                </a:solidFill>
                <a:latin typeface="+mj-lt"/>
              </a:rPr>
              <a:t>The size of the MNPs is directly reflected to their magnetic response and in turn their interaction with external magnetic fields while may affect specifically and selectively the aptamer immobilization.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1F0B5-56A0-1F63-C886-9BAD447807C2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E439-8D36-A4DB-FC9B-26E1F67E60BF}"/>
              </a:ext>
            </a:extLst>
          </p:cNvPr>
          <p:cNvSpPr txBox="1"/>
          <p:nvPr/>
        </p:nvSpPr>
        <p:spPr>
          <a:xfrm>
            <a:off x="2879401" y="2911328"/>
            <a:ext cx="737307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Synthesis of magnetite magnetic nanoparticles (MNPs) and their decoration with gold (Au-MNPs).</a:t>
            </a:r>
            <a:r>
              <a:rPr lang="en-US" sz="2400" baseline="300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</a:rPr>
              <a:t>1</a:t>
            </a:r>
            <a:endParaRPr lang="el-GR" sz="24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51EBD-2510-1429-9351-39AD38EF9F50}"/>
              </a:ext>
            </a:extLst>
          </p:cNvPr>
          <p:cNvSpPr txBox="1"/>
          <p:nvPr/>
        </p:nvSpPr>
        <p:spPr>
          <a:xfrm>
            <a:off x="9167212" y="6830692"/>
            <a:ext cx="5630795" cy="11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https://doi.org/10.1016/j.colsurfa.2023.131661</a:t>
            </a:r>
          </a:p>
          <a:p>
            <a:pPr>
              <a:lnSpc>
                <a:spcPct val="130000"/>
              </a:lnSpc>
            </a:pPr>
            <a:r>
              <a:rPr lang="en-US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https://doi.org/10.1016/j.snb.2012.01.040)</a:t>
            </a:r>
          </a:p>
          <a:p>
            <a:pPr>
              <a:lnSpc>
                <a:spcPct val="130000"/>
              </a:lnSpc>
            </a:pPr>
            <a:r>
              <a:rPr lang="en-US" baseline="30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https://doi.org/10.3390/magnetochemistry8120185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585-B2BC-C6FE-39AD-A78695A1FCD5}"/>
              </a:ext>
            </a:extLst>
          </p:cNvPr>
          <p:cNvSpPr txBox="1"/>
          <p:nvPr/>
        </p:nvSpPr>
        <p:spPr>
          <a:xfrm>
            <a:off x="4609538" y="4199055"/>
            <a:ext cx="737307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2-stage aqueous co-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precipation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method for core (magnetite)/Shell (Gold)  nanoparticles.</a:t>
            </a:r>
            <a:r>
              <a:rPr lang="en-US" sz="2400" kern="100" baseline="300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endParaRPr lang="el-GR" sz="24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1EE4C-520E-C54B-9D78-DD8FEADEB700}"/>
              </a:ext>
            </a:extLst>
          </p:cNvPr>
          <p:cNvSpPr txBox="1"/>
          <p:nvPr/>
        </p:nvSpPr>
        <p:spPr>
          <a:xfrm>
            <a:off x="3164252" y="5616311"/>
            <a:ext cx="7373072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Partial oxidation of the Fe(II) precursor using hydrogen peroxide in the presence of preformed gold nanoparticles dispersed in the reaction medium.</a:t>
            </a:r>
            <a:r>
              <a:rPr lang="en-US" sz="2400" kern="0" baseline="30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endParaRPr lang="el-GR" sz="24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CF65410-6A27-6E7A-41AE-66ED30303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610" y="2942398"/>
            <a:ext cx="2397599" cy="2397599"/>
          </a:xfrm>
          <a:prstGeom prst="rect">
            <a:avLst/>
          </a:prstGeom>
          <a:noFill/>
        </p:spPr>
      </p:pic>
      <p:pic>
        <p:nvPicPr>
          <p:cNvPr id="23" name="Picture 21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773240B6-4D6A-2828-EBD5-69AAA38AD3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757" t="54716" r="1207" b="16842"/>
          <a:stretch/>
        </p:blipFill>
        <p:spPr bwMode="auto">
          <a:xfrm>
            <a:off x="250191" y="2426676"/>
            <a:ext cx="2397598" cy="2264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03834-0AF2-51BF-4724-65CD9B21CB9A}"/>
              </a:ext>
            </a:extLst>
          </p:cNvPr>
          <p:cNvSpPr txBox="1"/>
          <p:nvPr/>
        </p:nvSpPr>
        <p:spPr>
          <a:xfrm>
            <a:off x="3463601" y="2287813"/>
            <a:ext cx="9172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Gold-magnetite hybrid nanostructures in aqueous media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l-GR" sz="2800" dirty="0">
              <a:latin typeface="+mj-lt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C8EAEE6-C542-0A41-2E29-569D902CC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32" y="5535764"/>
            <a:ext cx="2885915" cy="2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1814841" y="1265130"/>
            <a:ext cx="279061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8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Au Reference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F3C57C7-09A5-5B48-B501-C1F7CDAE8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9" y="2682369"/>
            <a:ext cx="8277986" cy="37230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5983A2-E4F7-79D3-CDFA-68F6DEF67247}"/>
              </a:ext>
            </a:extLst>
          </p:cNvPr>
          <p:cNvSpPr txBox="1"/>
          <p:nvPr/>
        </p:nvSpPr>
        <p:spPr>
          <a:xfrm>
            <a:off x="1814841" y="1803642"/>
            <a:ext cx="753231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6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This synthesis is used to fabricate the reference sample of Au-NPs </a:t>
            </a:r>
            <a:endParaRPr lang="en-US" sz="216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E591C54-F0AD-840C-E382-DAD6D5CE7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35" y="1099780"/>
            <a:ext cx="1429523" cy="14158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200D86-61F7-46B1-3393-7B99343D8FC3}"/>
              </a:ext>
            </a:extLst>
          </p:cNvPr>
          <p:cNvSpPr txBox="1"/>
          <p:nvPr/>
        </p:nvSpPr>
        <p:spPr>
          <a:xfrm>
            <a:off x="292518" y="6556594"/>
            <a:ext cx="8277987" cy="92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Schematic illustration of the synthetic </a:t>
            </a:r>
            <a:r>
              <a:rPr lang="en-US" sz="20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procedure</a:t>
            </a:r>
            <a:r>
              <a:rPr lang="en-US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: </a:t>
            </a:r>
            <a:r>
              <a:rPr lang="en-US" sz="18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This process involves heating an HAuCl</a:t>
            </a:r>
            <a:r>
              <a:rPr lang="en-US" sz="18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18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solution, followed by the rapid injection of NaCl solution</a:t>
            </a:r>
            <a:r>
              <a:rPr lang="en-US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l-GR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F83457-CAD8-B71B-B0F6-7D90B8F3E97B}"/>
              </a:ext>
            </a:extLst>
          </p:cNvPr>
          <p:cNvSpPr txBox="1"/>
          <p:nvPr/>
        </p:nvSpPr>
        <p:spPr>
          <a:xfrm>
            <a:off x="8684213" y="3303543"/>
            <a:ext cx="5423302" cy="189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final Au nanoparticles product, with a wine-red color indicating the presence of non-aggregated Au-NPs at room temperature, compared with the purple color of the dispersion at 50°C.</a:t>
            </a:r>
            <a:endParaRPr lang="el-GR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D42B9-8F1D-651E-13EC-F6BC1535A4D3}"/>
              </a:ext>
            </a:extLst>
          </p:cNvPr>
          <p:cNvSpPr txBox="1"/>
          <p:nvPr/>
        </p:nvSpPr>
        <p:spPr>
          <a:xfrm>
            <a:off x="292519" y="7634276"/>
            <a:ext cx="129885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1 </a:t>
            </a:r>
            <a:r>
              <a:rPr lang="en-US" sz="14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J. Dong et al. "Synthesis of precision gold nanoparticles using </a:t>
            </a:r>
            <a:r>
              <a:rPr lang="en-US" sz="1400" i="1" dirty="0" err="1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Turkevich</a:t>
            </a:r>
            <a:r>
              <a:rPr lang="en-US" sz="14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 method KONA Powder and Particle Journal 37 (2020): 224-232,  </a:t>
            </a:r>
            <a:r>
              <a:rPr lang="en-US" sz="1400" i="1" u="sng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https://doi.org/10.14356/kona.2020011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) </a:t>
            </a:r>
            <a:endParaRPr lang="el-GR" sz="1400" dirty="0"/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2344E2B8-55A0-D9F9-8DBA-6CCCE4688AF6}"/>
              </a:ext>
            </a:extLst>
          </p:cNvPr>
          <p:cNvCxnSpPr>
            <a:stCxn id="19" idx="1"/>
            <a:endCxn id="19" idx="3"/>
          </p:cNvCxnSpPr>
          <p:nvPr/>
        </p:nvCxnSpPr>
        <p:spPr>
          <a:xfrm>
            <a:off x="121135" y="1807702"/>
            <a:ext cx="142952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4600975-CDC1-E119-6FC9-6A6E9270BC60}"/>
              </a:ext>
            </a:extLst>
          </p:cNvPr>
          <p:cNvSpPr txBox="1"/>
          <p:nvPr/>
        </p:nvSpPr>
        <p:spPr>
          <a:xfrm>
            <a:off x="516084" y="179390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nm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10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773240B6-4D6A-2828-EBD5-69AAA38AD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82" y="1744707"/>
            <a:ext cx="7132320" cy="4982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287382" y="1088592"/>
            <a:ext cx="492469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80" b="1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Au-decorated MNPs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7D2D5-8DFB-F095-A56E-B8886D2C45FC}"/>
              </a:ext>
            </a:extLst>
          </p:cNvPr>
          <p:cNvSpPr txBox="1"/>
          <p:nvPr/>
        </p:nvSpPr>
        <p:spPr>
          <a:xfrm>
            <a:off x="7585949" y="1615483"/>
            <a:ext cx="675706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Synthesis of magnetite nanoparticles and their conjugation with gold.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MNPs were synthesized via a coprecipitation method based on a previous work of Miyazaki et al.</a:t>
            </a:r>
            <a:r>
              <a:rPr lang="en-US" sz="24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*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 with slight modifications from the procedure described by Yang et al.</a:t>
            </a:r>
            <a:r>
              <a:rPr lang="en-US" sz="24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**</a:t>
            </a:r>
            <a:endParaRPr lang="en-US" sz="24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1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DFA9BBAB-2557-016B-33E9-9D3971721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757" t="54716" r="1207" b="16842"/>
          <a:stretch/>
        </p:blipFill>
        <p:spPr bwMode="auto">
          <a:xfrm>
            <a:off x="1083273" y="2063886"/>
            <a:ext cx="699805" cy="66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A67518-4EFB-C89D-9EEE-9728D2733C72}"/>
              </a:ext>
            </a:extLst>
          </p:cNvPr>
          <p:cNvSpPr txBox="1"/>
          <p:nvPr/>
        </p:nvSpPr>
        <p:spPr>
          <a:xfrm>
            <a:off x="287382" y="6848009"/>
            <a:ext cx="14055636" cy="125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i="1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*</a:t>
            </a:r>
            <a:r>
              <a:rPr lang="en-US" sz="16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Miyazaki et al. "Gold conjugated-magnetite nanoparticles for magnetic concentration towards reproducibility and repeatability of SERS measurements." Colloids Surf. A: </a:t>
            </a:r>
            <a:r>
              <a:rPr lang="en-US" sz="1600" i="1" dirty="0" err="1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Physicochem</a:t>
            </a:r>
            <a:r>
              <a:rPr lang="en-US" sz="16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. Eng. 671 (2023): 131661, </a:t>
            </a:r>
            <a:r>
              <a:rPr lang="en-US" sz="1600" u="sng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https://doi.org/10.1016/j.colsurfa.2023.131661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16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**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Yang et al. (</a:t>
            </a:r>
            <a:r>
              <a:rPr lang="en-US" sz="16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T. Yang, et al. Au dotted magnetic network nanostructure and its application for on-site monitoring femtomolar level pesticide, Small 10 (2014) 1325–1331, </a:t>
            </a:r>
            <a:r>
              <a:rPr lang="en-US" sz="1600" i="1" u="sng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https://doi.org/10.1002/smll.201302604</a:t>
            </a:r>
            <a:r>
              <a:rPr lang="en-US" sz="1600" i="1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)</a:t>
            </a:r>
            <a:endParaRPr lang="el-GR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87BBE-CF36-C8D3-4216-2DF394B15720}"/>
              </a:ext>
            </a:extLst>
          </p:cNvPr>
          <p:cNvSpPr txBox="1"/>
          <p:nvPr/>
        </p:nvSpPr>
        <p:spPr>
          <a:xfrm>
            <a:off x="7503785" y="5116273"/>
            <a:ext cx="2866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illustration of the Au-decorated MNPs</a:t>
            </a:r>
            <a:endParaRPr lang="el-GR" sz="2400" dirty="0">
              <a:latin typeface="+mj-lt"/>
            </a:endParaRP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5130D47-7E5F-EDC3-872C-9B6DB562346D}"/>
              </a:ext>
            </a:extLst>
          </p:cNvPr>
          <p:cNvCxnSpPr>
            <a:cxnSpLocks/>
          </p:cNvCxnSpPr>
          <p:nvPr/>
        </p:nvCxnSpPr>
        <p:spPr>
          <a:xfrm>
            <a:off x="6074979" y="6069869"/>
            <a:ext cx="107205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A30E1D-29FC-E29B-F255-D367D3198A47}"/>
              </a:ext>
            </a:extLst>
          </p:cNvPr>
          <p:cNvSpPr txBox="1"/>
          <p:nvPr/>
        </p:nvSpPr>
        <p:spPr>
          <a:xfrm>
            <a:off x="6253767" y="606986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nm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46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261259" y="1025377"/>
            <a:ext cx="492469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80" b="1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Core-Shell-1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B41BB-1A6E-989C-0D05-26930AAA30ED}"/>
              </a:ext>
            </a:extLst>
          </p:cNvPr>
          <p:cNvSpPr txBox="1"/>
          <p:nvPr/>
        </p:nvSpPr>
        <p:spPr>
          <a:xfrm>
            <a:off x="187553" y="1665624"/>
            <a:ext cx="4247813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ts val="1000"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2-stage co-precipitation synthesis</a:t>
            </a:r>
            <a:r>
              <a:rPr lang="en-US" sz="2000" kern="1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*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1</a:t>
            </a:r>
            <a:r>
              <a:rPr lang="en-US" sz="20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 Stage: Fe</a:t>
            </a:r>
            <a:r>
              <a:rPr lang="en-US" sz="20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 NPs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2</a:t>
            </a:r>
            <a:r>
              <a:rPr lang="en-US" sz="20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nd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 Stage-Fe</a:t>
            </a:r>
            <a:r>
              <a:rPr lang="en-US" sz="20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Aptos" panose="020B0004020202020204" pitchFamily="34" charset="0"/>
              </a:rPr>
              <a:t>–Au Core-Shell NPs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A diagram of a chemistry experiment&#10;&#10;Description automatically generated">
            <a:extLst>
              <a:ext uri="{FF2B5EF4-FFF2-40B4-BE49-F238E27FC236}">
                <a16:creationId xmlns:a16="http://schemas.microsoft.com/office/drawing/2014/main" id="{A17076DD-6F36-0335-E195-47DDE79D9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6" y="1148828"/>
            <a:ext cx="6360602" cy="5472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2CA8A-9E0E-CA1E-B2B4-3AF28154F99E}"/>
              </a:ext>
            </a:extLst>
          </p:cNvPr>
          <p:cNvSpPr txBox="1"/>
          <p:nvPr/>
        </p:nvSpPr>
        <p:spPr>
          <a:xfrm>
            <a:off x="10960255" y="3440029"/>
            <a:ext cx="3147260" cy="191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960"/>
              </a:spcAft>
            </a:pP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Schematic representation of the core-shell structure of the resulting nanoparticles, with Fe</a:t>
            </a:r>
            <a:r>
              <a:rPr lang="en-US" sz="20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sz="20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forming the core and Au forming the shell.</a:t>
            </a:r>
            <a:endParaRPr lang="en-US" sz="2000" kern="100" dirty="0">
              <a:solidFill>
                <a:schemeClr val="bg1"/>
              </a:solidFill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BB5A5-2201-5659-49B3-E6653348EBDD}"/>
              </a:ext>
            </a:extLst>
          </p:cNvPr>
          <p:cNvSpPr txBox="1"/>
          <p:nvPr/>
        </p:nvSpPr>
        <p:spPr>
          <a:xfrm>
            <a:off x="261259" y="7675582"/>
            <a:ext cx="1398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1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en-US" sz="1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H.</a:t>
            </a: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Zhou et al. "Ultrasensitive DNA monitoring by Au–Fe</a:t>
            </a:r>
            <a:r>
              <a:rPr lang="en-US" sz="14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1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sz="14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1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nanocomplex." Sensors and Actuators B: Chemical 163.1 (2012): 224-232, </a:t>
            </a:r>
            <a:r>
              <a:rPr lang="en-US" sz="1400" i="1" u="sng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https://doi.org/10.1016/j.snb.2012.01.040</a:t>
            </a:r>
            <a:r>
              <a:rPr lang="en-US" sz="14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l-GR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B81BC-B053-9B96-E355-3683AFA8E32E}"/>
              </a:ext>
            </a:extLst>
          </p:cNvPr>
          <p:cNvSpPr txBox="1"/>
          <p:nvPr/>
        </p:nvSpPr>
        <p:spPr>
          <a:xfrm>
            <a:off x="136359" y="3437297"/>
            <a:ext cx="424781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Illustration of step-by-step procedure of adding Fe</a:t>
            </a:r>
            <a:r>
              <a:rPr lang="en-US" sz="20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sz="20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nanoparticle solution to a boiling HAuCl</a:t>
            </a:r>
            <a:r>
              <a:rPr lang="en-US" sz="2000" i="1" kern="100" baseline="-25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solution, under reflux, in varying volumes, followed by magnetic separation and washing.</a:t>
            </a:r>
            <a:endParaRPr lang="en-US" sz="2000" kern="100" dirty="0">
              <a:solidFill>
                <a:schemeClr val="bg1"/>
              </a:solidFill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8F2D85BC-CC52-A951-76F8-03A46944754B}"/>
              </a:ext>
            </a:extLst>
          </p:cNvPr>
          <p:cNvCxnSpPr>
            <a:cxnSpLocks/>
          </p:cNvCxnSpPr>
          <p:nvPr/>
        </p:nvCxnSpPr>
        <p:spPr>
          <a:xfrm>
            <a:off x="9741740" y="3833389"/>
            <a:ext cx="74748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90E021-86A9-770B-594B-9FC104B8AA75}"/>
              </a:ext>
            </a:extLst>
          </p:cNvPr>
          <p:cNvSpPr txBox="1"/>
          <p:nvPr/>
        </p:nvSpPr>
        <p:spPr>
          <a:xfrm>
            <a:off x="9852588" y="3541973"/>
            <a:ext cx="5257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nm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62154881-A0AE-CC83-BF4D-663B2FCB111D}"/>
              </a:ext>
            </a:extLst>
          </p:cNvPr>
          <p:cNvCxnSpPr>
            <a:cxnSpLocks/>
          </p:cNvCxnSpPr>
          <p:nvPr/>
        </p:nvCxnSpPr>
        <p:spPr>
          <a:xfrm>
            <a:off x="9662661" y="4438268"/>
            <a:ext cx="31252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9E818E-EA19-A378-98D6-B06158ABC5C0}"/>
              </a:ext>
            </a:extLst>
          </p:cNvPr>
          <p:cNvSpPr txBox="1"/>
          <p:nvPr/>
        </p:nvSpPr>
        <p:spPr>
          <a:xfrm>
            <a:off x="9608130" y="4464529"/>
            <a:ext cx="4215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nm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31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E2394945-8E6E-F084-6A12-F2D7FEAFF153}"/>
              </a:ext>
            </a:extLst>
          </p:cNvPr>
          <p:cNvSpPr/>
          <p:nvPr/>
        </p:nvSpPr>
        <p:spPr>
          <a:xfrm>
            <a:off x="381264" y="3314150"/>
            <a:ext cx="168104" cy="234486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121135" y="884680"/>
            <a:ext cx="11271795" cy="190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8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Core-Shell-2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Synthesis of Citrate-Stabilized and Gold-Coated MNPs</a:t>
            </a:r>
            <a:r>
              <a:rPr lang="en-US" sz="240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lnSpc>
                <a:spcPct val="150000"/>
              </a:lnSpc>
            </a:pPr>
            <a:endParaRPr lang="en-US" sz="288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2CC13-899B-6110-B047-1023F798E569}"/>
              </a:ext>
            </a:extLst>
          </p:cNvPr>
          <p:cNvSpPr txBox="1"/>
          <p:nvPr/>
        </p:nvSpPr>
        <p:spPr>
          <a:xfrm>
            <a:off x="5292815" y="3115961"/>
            <a:ext cx="9106259" cy="402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 Citrate-Stabilized SPIONs (Cit-SPIONs)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Iron Solution: Dissolve Fe(II) and Fe(III) salts in H₂O (13.2 mg Fe/mL) and deoxygenize with argon.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NH₃ Injection: Add 25% NH₃ (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aq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 to form SPION dispersion (black), stir for 10 min.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Citrate Addition: Add sodium citrate (293.3 mg/mL), stir at 90°C for 30 min.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Dialysis: Dialyze in H₂O for 6 hours, filter, and store at 4°C.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 Gold-Coated SPIONs (Au-SPIONs)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Cit-SPION Preparation: Adjust iron concentration, deoxygenize with argon.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Gold Coating: Heat to 110°C, add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HAuCl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 solution. Color changes to deep red (15 min stirring).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Cool and Store: Cool to room temperature.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 Citrate-Stabilized Gold-Coated SPIONs (Cit-Au-SPIONs)</a:t>
            </a:r>
          </a:p>
          <a:p>
            <a:pPr marL="185738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After gold coating, add sodium citrate, stir briefly, and cool. Result: Cit-Au-SPIONs (enhanced stability).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5F8B0-7170-FD65-D047-30BDBEE88F9B}"/>
              </a:ext>
            </a:extLst>
          </p:cNvPr>
          <p:cNvSpPr txBox="1"/>
          <p:nvPr/>
        </p:nvSpPr>
        <p:spPr>
          <a:xfrm>
            <a:off x="231325" y="2098598"/>
            <a:ext cx="14167749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achieve enhanced long-term stability and size control over Au-MNPNs, sodium citrate was used in the second stage of synthesis to further stabilize the particles, creating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Cit-Au-SPIONs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B1ABF-D519-9101-EA95-68CF19F0A893}"/>
              </a:ext>
            </a:extLst>
          </p:cNvPr>
          <p:cNvSpPr txBox="1"/>
          <p:nvPr/>
        </p:nvSpPr>
        <p:spPr>
          <a:xfrm>
            <a:off x="78190" y="7435852"/>
            <a:ext cx="14474020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097280">
              <a:lnSpc>
                <a:spcPct val="120000"/>
              </a:lnSpc>
            </a:pPr>
            <a:r>
              <a:rPr lang="fr-FR" sz="140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R. Stein et al.,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of Citrate-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Stabilized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Gold-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Coated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Superparamagnetic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Iron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Oxide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Nanoparticles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Biomedical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Applications, </a:t>
            </a:r>
            <a:r>
              <a:rPr lang="fr-FR" sz="1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Molecules</a:t>
            </a:r>
            <a:r>
              <a:rPr lang="fr-F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2020, 25(19), 4425; https://doi.org/10.3390/molecules25194425</a:t>
            </a:r>
            <a:endParaRPr lang="en-US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62FFE-7A57-6E4C-B80F-D1E8B827713F}"/>
              </a:ext>
            </a:extLst>
          </p:cNvPr>
          <p:cNvSpPr txBox="1"/>
          <p:nvPr/>
        </p:nvSpPr>
        <p:spPr>
          <a:xfrm>
            <a:off x="3012311" y="6514430"/>
            <a:ext cx="94416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=152 nm</a:t>
            </a:r>
            <a:endParaRPr lang="el-G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67FD00A1-672F-A5C8-83BF-27BBB942EC63}"/>
              </a:ext>
            </a:extLst>
          </p:cNvPr>
          <p:cNvCxnSpPr>
            <a:cxnSpLocks/>
          </p:cNvCxnSpPr>
          <p:nvPr/>
        </p:nvCxnSpPr>
        <p:spPr>
          <a:xfrm>
            <a:off x="3977271" y="6635980"/>
            <a:ext cx="540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id="{268C8223-8D02-06D6-AC03-CC3CFA3F464B}"/>
              </a:ext>
            </a:extLst>
          </p:cNvPr>
          <p:cNvCxnSpPr>
            <a:cxnSpLocks/>
          </p:cNvCxnSpPr>
          <p:nvPr/>
        </p:nvCxnSpPr>
        <p:spPr>
          <a:xfrm flipH="1">
            <a:off x="2449817" y="6635980"/>
            <a:ext cx="540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686D2033-7120-F461-EE32-D0B5A465E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009" t="7632" r="3344" b="994"/>
          <a:stretch/>
        </p:blipFill>
        <p:spPr>
          <a:xfrm>
            <a:off x="549368" y="3314150"/>
            <a:ext cx="1737782" cy="2344864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4D13EE6E-9ACE-55D4-B0C2-E6CBA80FB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69" t="7384" r="50699" b="1242"/>
          <a:stretch/>
        </p:blipFill>
        <p:spPr>
          <a:xfrm>
            <a:off x="2449817" y="3327866"/>
            <a:ext cx="2737953" cy="3172585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64D76DBA-CC15-7A15-E07B-3CAF03248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25" y="3844524"/>
            <a:ext cx="1936076" cy="1705587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F2B634B2-6377-AB19-4756-D2B06292F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968" y="943210"/>
            <a:ext cx="843698" cy="7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6">
            <a:extLst>
              <a:ext uri="{FF2B5EF4-FFF2-40B4-BE49-F238E27FC236}">
                <a16:creationId xmlns:a16="http://schemas.microsoft.com/office/drawing/2014/main" id="{B3EE7A15-080C-F5B4-C63D-E8422EB84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6240" y="70404"/>
            <a:ext cx="191597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6D3BF-0401-4DF9-C9D2-DFA30845515F}"/>
              </a:ext>
            </a:extLst>
          </p:cNvPr>
          <p:cNvSpPr txBox="1"/>
          <p:nvPr/>
        </p:nvSpPr>
        <p:spPr>
          <a:xfrm>
            <a:off x="12636240" y="827149"/>
            <a:ext cx="199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</a:rPr>
              <a:t>https://2d-biopad.eu/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68030-815C-621F-9A44-957D0BECAB53}"/>
              </a:ext>
            </a:extLst>
          </p:cNvPr>
          <p:cNvSpPr txBox="1">
            <a:spLocks/>
          </p:cNvSpPr>
          <p:nvPr/>
        </p:nvSpPr>
        <p:spPr>
          <a:xfrm>
            <a:off x="121135" y="438126"/>
            <a:ext cx="13986380" cy="661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Synthesis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Characterization of Au/Fe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MNPs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BAE2B-121F-2F60-5292-804103CC859D}"/>
              </a:ext>
            </a:extLst>
          </p:cNvPr>
          <p:cNvSpPr txBox="1"/>
          <p:nvPr/>
        </p:nvSpPr>
        <p:spPr>
          <a:xfrm>
            <a:off x="78190" y="30253"/>
            <a:ext cx="1255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 2.3- Synthesis and characterization of magnetic nanoparticles as carriers and enablers: M4-M24</a:t>
            </a:r>
            <a:endParaRPr lang="el-GR" sz="2400" dirty="0">
              <a:ln w="3175" cmpd="sng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BD8FE-6955-DF2B-BD16-05E41B995AB3}"/>
              </a:ext>
            </a:extLst>
          </p:cNvPr>
          <p:cNvSpPr txBox="1"/>
          <p:nvPr/>
        </p:nvSpPr>
        <p:spPr>
          <a:xfrm>
            <a:off x="226031" y="1172992"/>
            <a:ext cx="401939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8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Core-Shell-3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8E2AD5-3448-633B-7B5F-048AF007D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118" y="1088764"/>
            <a:ext cx="2153713" cy="1897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974E1-3A2F-946E-97CD-BF0059037223}"/>
              </a:ext>
            </a:extLst>
          </p:cNvPr>
          <p:cNvSpPr txBox="1"/>
          <p:nvPr/>
        </p:nvSpPr>
        <p:spPr>
          <a:xfrm>
            <a:off x="5853287" y="1259757"/>
            <a:ext cx="5766026" cy="203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6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main difference is the use of pre-synthesized Au NPs instead of directly reducing Au onto </a:t>
            </a:r>
            <a:r>
              <a:rPr lang="en-US" sz="216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Fe₃O</a:t>
            </a:r>
            <a:r>
              <a:rPr lang="en-US" sz="216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₄. Sodium citrate acts as a reducing agent for Au in this process.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BC7E8-F08D-070F-B3D5-1B6101686B1F}"/>
              </a:ext>
            </a:extLst>
          </p:cNvPr>
          <p:cNvSpPr txBox="1"/>
          <p:nvPr/>
        </p:nvSpPr>
        <p:spPr>
          <a:xfrm>
            <a:off x="314563" y="2655858"/>
            <a:ext cx="13792952" cy="4250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Three-Step Procedure</a:t>
            </a:r>
            <a:r>
              <a:rPr lang="en-US" sz="216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Synthesis of </a:t>
            </a:r>
            <a:r>
              <a:rPr lang="en-US" sz="2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Fe₃O</a:t>
            </a:r>
            <a:r>
              <a:rPr lang="en-US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 NPs: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Deoxygenated NaOH and H₂O₂ are sequentially added to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FeSO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₄·7H₂O under continuous N₂ bubbling, allowing for controlled concentrations.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Synthesis of Au NPs: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Follows the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Turkevich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method, using sodium citrate as a reducing agent, with the reaction stopped upon observing a ruby-red color.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Synthesis of </a:t>
            </a:r>
            <a:r>
              <a:rPr lang="en-US" sz="2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Au-Fe₃O</a:t>
            </a:r>
            <a:r>
              <a:rPr lang="en-US" sz="2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 MNPs: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Pre-synthesized Au NPs are incorporated into the </a:t>
            </a:r>
            <a:r>
              <a:rPr lang="en-US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Fe₃O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₄ synthesis, replacing water, which distinguishes this process from earlier methods where Au was deposited directly.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6EEBF-43E9-D1D5-7C78-8F19AEFACFB9}"/>
              </a:ext>
            </a:extLst>
          </p:cNvPr>
          <p:cNvSpPr txBox="1"/>
          <p:nvPr/>
        </p:nvSpPr>
        <p:spPr>
          <a:xfrm>
            <a:off x="226031" y="7412367"/>
            <a:ext cx="14089807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097280">
              <a:lnSpc>
                <a:spcPct val="120000"/>
              </a:lnSpc>
            </a:pPr>
            <a:r>
              <a:rPr lang="en-US" sz="1600" i="1" baseline="30000" dirty="0">
                <a:solidFill>
                  <a:schemeClr val="bg1"/>
                </a:solidFill>
                <a:latin typeface="+mj-lt"/>
              </a:rPr>
              <a:t>*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R. González </a:t>
            </a:r>
            <a:r>
              <a:rPr lang="en-US" sz="1600" i="1" dirty="0" err="1">
                <a:solidFill>
                  <a:schemeClr val="bg1"/>
                </a:solidFill>
                <a:latin typeface="+mj-lt"/>
              </a:rPr>
              <a:t>Ochea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 et al., A partial oxidation-based approach to the synthesis of gold-magnetite hybrid nanostructures, Scientific Reports volume 14, 7352 (2024) </a:t>
            </a:r>
            <a:r>
              <a:rPr lang="en-US" sz="1600" i="1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https://www.nature.com/articles/s41598-024-58145-0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  <a:p>
            <a:pPr algn="just" defTabSz="1097280">
              <a:lnSpc>
                <a:spcPct val="120000"/>
              </a:lnSpc>
            </a:pPr>
            <a:endParaRPr lang="en-US" b="1" baseline="30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EFD6494-0814-0F70-79E7-9983E5D986E4}"/>
              </a:ext>
            </a:extLst>
          </p:cNvPr>
          <p:cNvCxnSpPr>
            <a:cxnSpLocks/>
          </p:cNvCxnSpPr>
          <p:nvPr/>
        </p:nvCxnSpPr>
        <p:spPr>
          <a:xfrm>
            <a:off x="3947015" y="2087450"/>
            <a:ext cx="92048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2C56F6-3367-F1C3-BE93-665C3B172072}"/>
              </a:ext>
            </a:extLst>
          </p:cNvPr>
          <p:cNvSpPr txBox="1"/>
          <p:nvPr/>
        </p:nvSpPr>
        <p:spPr>
          <a:xfrm>
            <a:off x="4199628" y="1768600"/>
            <a:ext cx="8636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nm</a:t>
            </a:r>
            <a:endParaRPr lang="el-G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2C3E8DA7-846C-8FCD-5274-82750D3F9666}"/>
              </a:ext>
            </a:extLst>
          </p:cNvPr>
          <p:cNvCxnSpPr>
            <a:cxnSpLocks/>
          </p:cNvCxnSpPr>
          <p:nvPr/>
        </p:nvCxnSpPr>
        <p:spPr>
          <a:xfrm>
            <a:off x="3699574" y="2257219"/>
            <a:ext cx="34625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A288C2-4ED9-7668-F536-CB118B310669}"/>
              </a:ext>
            </a:extLst>
          </p:cNvPr>
          <p:cNvSpPr txBox="1"/>
          <p:nvPr/>
        </p:nvSpPr>
        <p:spPr>
          <a:xfrm>
            <a:off x="3853372" y="2313334"/>
            <a:ext cx="6925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nm</a:t>
            </a:r>
            <a:endParaRPr lang="el-G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41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2798</Words>
  <Application>Microsoft Office PowerPoint</Application>
  <PresentationFormat>Προσαρμογή</PresentationFormat>
  <Paragraphs>338</Paragraphs>
  <Slides>18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adonis-web</vt:lpstr>
      <vt:lpstr>Aptos</vt:lpstr>
      <vt:lpstr>Arial</vt:lpstr>
      <vt:lpstr>Calibri</vt:lpstr>
      <vt:lpstr>Wingdings</vt:lpstr>
      <vt:lpstr>Office Theme</vt:lpstr>
      <vt:lpstr>Graph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Mavroeidis Angelakeris</cp:lastModifiedBy>
  <cp:revision>25</cp:revision>
  <dcterms:created xsi:type="dcterms:W3CDTF">2024-06-11T13:59:16Z</dcterms:created>
  <dcterms:modified xsi:type="dcterms:W3CDTF">2024-11-06T07:56:23Z</dcterms:modified>
</cp:coreProperties>
</file>